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64" r:id="rId4"/>
    <p:sldId id="260" r:id="rId5"/>
    <p:sldId id="261" r:id="rId6"/>
    <p:sldId id="262" r:id="rId7"/>
    <p:sldId id="263" r:id="rId8"/>
    <p:sldId id="256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5A11"/>
    <a:srgbClr val="E1D1BA"/>
    <a:srgbClr val="E6D6BF"/>
    <a:srgbClr val="CBBBA4"/>
    <a:srgbClr val="D2C6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646" autoAdjust="0"/>
    <p:restoredTop sz="94660"/>
  </p:normalViewPr>
  <p:slideViewPr>
    <p:cSldViewPr snapToGrid="0">
      <p:cViewPr varScale="1">
        <p:scale>
          <a:sx n="67" d="100"/>
          <a:sy n="67" d="100"/>
        </p:scale>
        <p:origin x="3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3BFFA-0FEE-4B01-B5BA-E1222BBA8356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6833F-90FB-4ACB-8A5A-F936FCCE76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3BFFA-0FEE-4B01-B5BA-E1222BBA8356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6833F-90FB-4ACB-8A5A-F936FCCE76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3BFFA-0FEE-4B01-B5BA-E1222BBA8356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6833F-90FB-4ACB-8A5A-F936FCCE76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3BFFA-0FEE-4B01-B5BA-E1222BBA8356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6833F-90FB-4ACB-8A5A-F936FCCE76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3BFFA-0FEE-4B01-B5BA-E1222BBA8356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6833F-90FB-4ACB-8A5A-F936FCCE76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3BFFA-0FEE-4B01-B5BA-E1222BBA8356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6833F-90FB-4ACB-8A5A-F936FCCE76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3BFFA-0FEE-4B01-B5BA-E1222BBA8356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6833F-90FB-4ACB-8A5A-F936FCCE76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3BFFA-0FEE-4B01-B5BA-E1222BBA8356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6833F-90FB-4ACB-8A5A-F936FCCE76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3BFFA-0FEE-4B01-B5BA-E1222BBA8356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6833F-90FB-4ACB-8A5A-F936FCCE76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3BFFA-0FEE-4B01-B5BA-E1222BBA8356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6833F-90FB-4ACB-8A5A-F936FCCE76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3BFFA-0FEE-4B01-B5BA-E1222BBA8356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6833F-90FB-4ACB-8A5A-F936FCCE76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3BFFA-0FEE-4B01-B5BA-E1222BBA8356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6833F-90FB-4ACB-8A5A-F936FCCE769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79769" y="99390"/>
            <a:ext cx="893065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Candara" panose="020E0502030303020204" pitchFamily="34" charset="0"/>
              </a:rPr>
              <a:t>Старинные русские меры длины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0" y="4596063"/>
            <a:ext cx="571656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i="1" dirty="0">
                <a:solidFill>
                  <a:srgbClr val="C00000"/>
                </a:solidFill>
              </a:rPr>
              <a:t>Проект учащихся 5б класса</a:t>
            </a:r>
          </a:p>
          <a:p>
            <a:r>
              <a:rPr lang="ru-RU" sz="3600" i="1" dirty="0">
                <a:solidFill>
                  <a:srgbClr val="C00000"/>
                </a:solidFill>
              </a:rPr>
              <a:t>Ф.И.</a:t>
            </a:r>
          </a:p>
          <a:p>
            <a:r>
              <a:rPr lang="ru-RU" sz="3600" i="1" dirty="0">
                <a:solidFill>
                  <a:srgbClr val="C00000"/>
                </a:solidFill>
              </a:rPr>
              <a:t>Ф.И.</a:t>
            </a:r>
          </a:p>
          <a:p>
            <a:r>
              <a:rPr lang="ru-RU" sz="3600" i="1" dirty="0">
                <a:solidFill>
                  <a:srgbClr val="C00000"/>
                </a:solidFill>
              </a:rPr>
              <a:t>Ф.И.</a:t>
            </a:r>
          </a:p>
          <a:p>
            <a:endParaRPr lang="ru-RU" dirty="0"/>
          </a:p>
        </p:txBody>
      </p:sp>
      <p:pic>
        <p:nvPicPr>
          <p:cNvPr id="1026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654" y="2060920"/>
            <a:ext cx="4572000" cy="450532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019800" y="1737754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i="1" dirty="0">
                <a:solidFill>
                  <a:srgbClr val="444444"/>
                </a:solidFill>
                <a:latin typeface="Candara" panose="020E0502030303020204" pitchFamily="34" charset="0"/>
              </a:rPr>
              <a:t>Наука начинается с тех пор, </a:t>
            </a:r>
          </a:p>
          <a:p>
            <a:r>
              <a:rPr lang="ru-RU" sz="2800" i="1" dirty="0">
                <a:solidFill>
                  <a:srgbClr val="444444"/>
                </a:solidFill>
                <a:latin typeface="Candara" panose="020E0502030303020204" pitchFamily="34" charset="0"/>
              </a:rPr>
              <a:t>как начинают измерять: точная наука немыслима без меры.</a:t>
            </a:r>
          </a:p>
          <a:p>
            <a:pPr algn="r"/>
            <a:r>
              <a:rPr lang="ru-RU" sz="2800" i="1" dirty="0">
                <a:solidFill>
                  <a:srgbClr val="444444"/>
                </a:solidFill>
                <a:latin typeface="Candara" panose="020E0502030303020204" pitchFamily="34" charset="0"/>
              </a:rPr>
              <a:t> Д.И. Менделеев</a:t>
            </a:r>
            <a:endParaRPr lang="ru-RU" sz="2800" i="1" dirty="0">
              <a:latin typeface="Candara" panose="020E0502030303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1707" y="3044512"/>
            <a:ext cx="1596684" cy="16882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0955" y="11430"/>
            <a:ext cx="12209145" cy="3538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444444"/>
                </a:solidFill>
                <a:latin typeface="Open Sans"/>
              </a:rPr>
              <a:t>Задачи</a:t>
            </a:r>
            <a:r>
              <a:rPr lang="ru-RU" sz="2800" b="1" i="0" dirty="0">
                <a:solidFill>
                  <a:srgbClr val="444444"/>
                </a:solidFill>
                <a:effectLst/>
                <a:latin typeface="Open Sans"/>
              </a:rPr>
              <a:t> работы: </a:t>
            </a:r>
          </a:p>
          <a:p>
            <a:pPr marL="514350" indent="-514350">
              <a:buAutoNum type="arabicPeriod"/>
            </a:pPr>
            <a:r>
              <a:rPr lang="ru-RU" sz="2800" dirty="0">
                <a:solidFill>
                  <a:srgbClr val="444444"/>
                </a:solidFill>
                <a:latin typeface="Open Sans"/>
              </a:rPr>
              <a:t>Создать презентацию</a:t>
            </a:r>
            <a:r>
              <a:rPr lang="ru-RU" sz="2800" b="0" i="0" dirty="0">
                <a:solidFill>
                  <a:srgbClr val="444444"/>
                </a:solidFill>
                <a:effectLst/>
                <a:latin typeface="Open Sans"/>
              </a:rPr>
              <a:t> древне русских единиц измерения длины; </a:t>
            </a:r>
          </a:p>
          <a:p>
            <a:pPr marL="514350" indent="-514350">
              <a:buAutoNum type="arabicPeriod"/>
            </a:pPr>
            <a:r>
              <a:rPr lang="ru-RU" sz="2800" b="0" i="0" dirty="0">
                <a:solidFill>
                  <a:srgbClr val="444444"/>
                </a:solidFill>
                <a:effectLst/>
                <a:latin typeface="Open Sans"/>
              </a:rPr>
              <a:t>Объяснить причины возникновения современных мер длины; </a:t>
            </a:r>
          </a:p>
          <a:p>
            <a:pPr marL="514350" indent="-514350">
              <a:buAutoNum type="arabicPeriod"/>
            </a:pPr>
            <a:r>
              <a:rPr lang="ru-RU" sz="2800" dirty="0">
                <a:solidFill>
                  <a:srgbClr val="444444"/>
                </a:solidFill>
                <a:latin typeface="Open Sans"/>
              </a:rPr>
              <a:t>Сравнить пядь, локоть, вершок у участников группы. Найти </a:t>
            </a:r>
            <a:r>
              <a:rPr lang="ru-RU" sz="2800" b="1" dirty="0">
                <a:solidFill>
                  <a:srgbClr val="444444"/>
                </a:solidFill>
                <a:latin typeface="Open Sans"/>
              </a:rPr>
              <a:t>среднее арифметическое </a:t>
            </a:r>
            <a:r>
              <a:rPr lang="ru-RU" sz="2800" dirty="0">
                <a:solidFill>
                  <a:srgbClr val="444444"/>
                </a:solidFill>
                <a:latin typeface="Open Sans"/>
              </a:rPr>
              <a:t>этих значений</a:t>
            </a:r>
            <a:r>
              <a:rPr lang="ru-RU" sz="2800" b="0" i="0" dirty="0">
                <a:solidFill>
                  <a:srgbClr val="444444"/>
                </a:solidFill>
                <a:effectLst/>
                <a:latin typeface="Open Sans"/>
              </a:rPr>
              <a:t>; </a:t>
            </a:r>
          </a:p>
          <a:p>
            <a:pPr marL="514350" indent="-514350">
              <a:buAutoNum type="arabicPeriod"/>
            </a:pPr>
            <a:r>
              <a:rPr lang="ru-RU" sz="2800" b="0" i="0" dirty="0">
                <a:solidFill>
                  <a:srgbClr val="444444"/>
                </a:solidFill>
                <a:effectLst/>
                <a:latin typeface="Open Sans"/>
              </a:rPr>
              <a:t>Научиться проводить измерение длины </a:t>
            </a:r>
            <a:r>
              <a:rPr lang="ru-RU" sz="2800" b="1" i="0" dirty="0">
                <a:solidFill>
                  <a:srgbClr val="444444"/>
                </a:solidFill>
                <a:effectLst/>
                <a:latin typeface="Open Sans"/>
              </a:rPr>
              <a:t>недоступного</a:t>
            </a:r>
            <a:r>
              <a:rPr lang="ru-RU" sz="2800" b="0" i="0" dirty="0">
                <a:solidFill>
                  <a:srgbClr val="444444"/>
                </a:solidFill>
                <a:effectLst/>
                <a:latin typeface="Open Sans"/>
              </a:rPr>
              <a:t> предмета.  </a:t>
            </a:r>
            <a:endParaRPr lang="ru-RU" sz="28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49" y="4337600"/>
            <a:ext cx="3061164" cy="156181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144460" y="4937640"/>
            <a:ext cx="122822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Верста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519" y="5316243"/>
            <a:ext cx="3061164" cy="156181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592" y="5411752"/>
            <a:ext cx="3061164" cy="156181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549927" y="5991472"/>
            <a:ext cx="13724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Сажень</a:t>
            </a:r>
            <a:endParaRPr lang="ru-RU" sz="2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8782877" y="3573794"/>
            <a:ext cx="3061164" cy="1561818"/>
            <a:chOff x="6192077" y="3372499"/>
            <a:chExt cx="3061164" cy="1561818"/>
          </a:xfrm>
        </p:grpSpPr>
        <p:pic>
          <p:nvPicPr>
            <p:cNvPr id="9" name="Рисунок 8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2077" y="3372499"/>
              <a:ext cx="3061164" cy="1561818"/>
            </a:xfrm>
            <a:prstGeom prst="rect">
              <a:avLst/>
            </a:prstGeom>
          </p:spPr>
        </p:pic>
        <p:sp>
          <p:nvSpPr>
            <p:cNvPr id="10" name="Прямоугольник 9"/>
            <p:cNvSpPr/>
            <p:nvPr/>
          </p:nvSpPr>
          <p:spPr>
            <a:xfrm>
              <a:off x="7020383" y="3952219"/>
              <a:ext cx="1404552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2800" b="1" cap="none" spc="0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C00000"/>
                  </a:solidFill>
                  <a:effectLst/>
                </a:rPr>
                <a:t>Вершок</a:t>
              </a:r>
            </a:p>
          </p:txBody>
        </p:sp>
      </p:grp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0672" y="4153496"/>
            <a:ext cx="3061164" cy="1561818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242" y="5135910"/>
            <a:ext cx="3061164" cy="156181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771316" y="3549567"/>
            <a:ext cx="44775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C55A11"/>
                </a:solidFill>
                <a:latin typeface="Open Sans"/>
              </a:rPr>
              <a:t>Цель работы: 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7" y="3573836"/>
            <a:ext cx="1596684" cy="16882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0955" y="11430"/>
            <a:ext cx="1220914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444444"/>
                </a:solidFill>
                <a:latin typeface="Open Sans"/>
              </a:rPr>
              <a:t>Содержание</a:t>
            </a:r>
            <a:r>
              <a:rPr lang="ru-RU" sz="2800" b="1" i="0" dirty="0" smtClean="0">
                <a:solidFill>
                  <a:srgbClr val="444444"/>
                </a:solidFill>
                <a:effectLst/>
                <a:latin typeface="Open Sans"/>
              </a:rPr>
              <a:t>: </a:t>
            </a:r>
            <a:endParaRPr lang="ru-RU" sz="2800" b="1" i="0" dirty="0">
              <a:solidFill>
                <a:srgbClr val="444444"/>
              </a:solidFill>
              <a:effectLst/>
              <a:latin typeface="Open Sans"/>
            </a:endParaRPr>
          </a:p>
          <a:p>
            <a:pPr marL="514350" indent="-514350">
              <a:buAutoNum type="arabicPeriod"/>
            </a:pPr>
            <a:r>
              <a:rPr lang="ru-RU" sz="2800" b="0" i="0" dirty="0" smtClean="0">
                <a:solidFill>
                  <a:srgbClr val="444444"/>
                </a:solidFill>
                <a:effectLst/>
                <a:latin typeface="Open Sans"/>
              </a:rPr>
              <a:t>Титульный лист; </a:t>
            </a:r>
            <a:endParaRPr lang="ru-RU" sz="2800" b="0" i="0" dirty="0">
              <a:solidFill>
                <a:srgbClr val="444444"/>
              </a:solidFill>
              <a:effectLst/>
              <a:latin typeface="Open Sans"/>
            </a:endParaRPr>
          </a:p>
          <a:p>
            <a:pPr marL="514350" indent="-514350">
              <a:buAutoNum type="arabicPeriod"/>
            </a:pPr>
            <a:r>
              <a:rPr lang="ru-RU" sz="2800" b="1" i="0" dirty="0" smtClean="0">
                <a:solidFill>
                  <a:srgbClr val="444444"/>
                </a:solidFill>
                <a:effectLst/>
                <a:latin typeface="Open Sans"/>
              </a:rPr>
              <a:t>Цель</a:t>
            </a:r>
            <a:r>
              <a:rPr lang="ru-RU" sz="2800" b="0" i="0" dirty="0" smtClean="0">
                <a:solidFill>
                  <a:srgbClr val="444444"/>
                </a:solidFill>
                <a:effectLst/>
                <a:latin typeface="Open Sans"/>
              </a:rPr>
              <a:t> работы; </a:t>
            </a:r>
            <a:endParaRPr lang="ru-RU" sz="2800" b="0" i="0" dirty="0">
              <a:solidFill>
                <a:srgbClr val="444444"/>
              </a:solidFill>
              <a:effectLst/>
              <a:latin typeface="Open Sans"/>
            </a:endParaRP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rgbClr val="444444"/>
                </a:solidFill>
                <a:latin typeface="Open Sans"/>
              </a:rPr>
              <a:t>Старинные русские меры длины (гиперссылки на листы про каждую меру) </a:t>
            </a:r>
            <a:r>
              <a:rPr lang="ru-RU" sz="2800" b="0" i="0" dirty="0" smtClean="0">
                <a:solidFill>
                  <a:srgbClr val="444444"/>
                </a:solidFill>
                <a:effectLst/>
                <a:latin typeface="Open Sans"/>
              </a:rPr>
              <a:t>; </a:t>
            </a:r>
            <a:endParaRPr lang="ru-RU" sz="2800" b="0" i="0" dirty="0">
              <a:solidFill>
                <a:srgbClr val="444444"/>
              </a:solidFill>
              <a:effectLst/>
              <a:latin typeface="Open Sans"/>
            </a:endParaRPr>
          </a:p>
          <a:p>
            <a:pPr marL="514350" indent="-514350">
              <a:buAutoNum type="arabicPeriod"/>
            </a:pPr>
            <a:r>
              <a:rPr lang="ru-RU" sz="2800" b="0" i="0" dirty="0" smtClean="0">
                <a:solidFill>
                  <a:srgbClr val="444444"/>
                </a:solidFill>
                <a:effectLst/>
                <a:latin typeface="Open Sans"/>
              </a:rPr>
              <a:t>Таблица </a:t>
            </a:r>
            <a:r>
              <a:rPr lang="ru-RU" sz="2800" dirty="0" smtClean="0">
                <a:solidFill>
                  <a:srgbClr val="444444"/>
                </a:solidFill>
                <a:latin typeface="Open Sans"/>
              </a:rPr>
              <a:t>результатов исследования мер длины для участников группы;</a:t>
            </a:r>
          </a:p>
          <a:p>
            <a:pPr marL="514350" indent="-514350">
              <a:buAutoNum type="arabicPeriod"/>
            </a:pPr>
            <a:r>
              <a:rPr lang="ru-RU" sz="2800" b="1" i="0" dirty="0" smtClean="0">
                <a:solidFill>
                  <a:srgbClr val="444444"/>
                </a:solidFill>
                <a:effectLst/>
                <a:latin typeface="Open Sans"/>
              </a:rPr>
              <a:t>Вывод: </a:t>
            </a:r>
            <a:r>
              <a:rPr lang="ru-RU" sz="2800" b="0" i="0" dirty="0" smtClean="0">
                <a:solidFill>
                  <a:srgbClr val="444444"/>
                </a:solidFill>
                <a:effectLst/>
                <a:latin typeface="Open Sans"/>
              </a:rPr>
              <a:t>почему старинные русские меры длины были заменены на современные.</a:t>
            </a:r>
            <a:r>
              <a:rPr lang="ru-RU" sz="2800" b="0" i="0" dirty="0">
                <a:solidFill>
                  <a:srgbClr val="444444"/>
                </a:solidFill>
                <a:effectLst/>
                <a:latin typeface="Open Sans"/>
              </a:rPr>
              <a:t> </a:t>
            </a:r>
            <a:endParaRPr lang="ru-RU" sz="28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035617" y="4134445"/>
            <a:ext cx="6096000" cy="176439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200"/>
              </a:spcAft>
            </a:pPr>
            <a:r>
              <a:rPr lang="ru-RU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помогает ответить на вопрос «Зачем мы хотим выполнять эту работу?». Она отражает тему: написать, составить, сделать, выяснить, доказать, разработать…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22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D1B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" y="0"/>
            <a:ext cx="10005618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Свиток: горизонтальный 7">
            <a:hlinkClick r:id="rId3" action="ppaction://hlinksldjump"/>
          </p:cNvPr>
          <p:cNvSpPr/>
          <p:nvPr/>
        </p:nvSpPr>
        <p:spPr>
          <a:xfrm>
            <a:off x="9968983" y="3515038"/>
            <a:ext cx="1997988" cy="1226939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  <a:latin typeface="Gabriola" panose="04040605051002020D02" pitchFamily="82" charset="0"/>
              </a:rPr>
              <a:t>вершок</a:t>
            </a:r>
          </a:p>
        </p:txBody>
      </p:sp>
      <p:sp>
        <p:nvSpPr>
          <p:cNvPr id="9" name="Свиток: горизонтальный 8"/>
          <p:cNvSpPr/>
          <p:nvPr/>
        </p:nvSpPr>
        <p:spPr>
          <a:xfrm>
            <a:off x="9955684" y="2288099"/>
            <a:ext cx="1970920" cy="1226939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22225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Gabriola" panose="04040605051002020D02" pitchFamily="82" charset="0"/>
              </a:rPr>
              <a:t>локоть</a:t>
            </a:r>
            <a:endParaRPr lang="ru-RU" sz="5400" b="1" cap="none" spc="0" dirty="0">
              <a:ln w="22225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/>
              <a:latin typeface="Gabriola" panose="04040605051002020D02" pitchFamily="82" charset="0"/>
            </a:endParaRPr>
          </a:p>
        </p:txBody>
      </p:sp>
      <p:sp>
        <p:nvSpPr>
          <p:cNvPr id="10" name="Свиток: горизонтальный 9"/>
          <p:cNvSpPr/>
          <p:nvPr/>
        </p:nvSpPr>
        <p:spPr>
          <a:xfrm>
            <a:off x="9942577" y="1061343"/>
            <a:ext cx="1933025" cy="1226939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22225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Gabriola" panose="04040605051002020D02" pitchFamily="82" charset="0"/>
              </a:rPr>
              <a:t>сажень</a:t>
            </a:r>
            <a:endParaRPr lang="ru-RU" sz="5400" b="1" cap="none" spc="0" dirty="0">
              <a:ln w="22225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/>
              <a:latin typeface="Gabriola" panose="04040605051002020D02" pitchFamily="82" charset="0"/>
            </a:endParaRPr>
          </a:p>
        </p:txBody>
      </p:sp>
      <p:sp>
        <p:nvSpPr>
          <p:cNvPr id="11" name="Свиток: горизонтальный 10"/>
          <p:cNvSpPr/>
          <p:nvPr/>
        </p:nvSpPr>
        <p:spPr>
          <a:xfrm>
            <a:off x="9942544" y="0"/>
            <a:ext cx="1954680" cy="1226939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  <a:latin typeface="Gabriola" panose="04040605051002020D02" pitchFamily="82" charset="0"/>
              </a:rPr>
              <a:t>верста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61171" y="1282638"/>
            <a:ext cx="469391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5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Старинные русские</a:t>
            </a:r>
          </a:p>
          <a:p>
            <a:pPr algn="ctr"/>
            <a:r>
              <a:rPr lang="ru-RU" sz="5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 меры длины</a:t>
            </a:r>
          </a:p>
        </p:txBody>
      </p:sp>
      <p:sp>
        <p:nvSpPr>
          <p:cNvPr id="13" name="Свиток: горизонтальный 12"/>
          <p:cNvSpPr/>
          <p:nvPr/>
        </p:nvSpPr>
        <p:spPr>
          <a:xfrm>
            <a:off x="9914988" y="4897790"/>
            <a:ext cx="2052316" cy="1229355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Gabriola" panose="04040605051002020D02" pitchFamily="82" charset="0"/>
              </a:rPr>
              <a:t>…           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/>
              <a:latin typeface="Gabriola" panose="04040605051002020D02" pitchFamily="8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3385" y="4318483"/>
            <a:ext cx="518531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Проект учащихся 5б класса</a:t>
            </a:r>
          </a:p>
          <a:p>
            <a:r>
              <a:rPr lang="ru-RU" sz="3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   Ф.И.</a:t>
            </a:r>
          </a:p>
          <a:p>
            <a:r>
              <a:rPr lang="ru-RU" sz="3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    Ф.И.</a:t>
            </a:r>
          </a:p>
          <a:p>
            <a:r>
              <a:rPr lang="ru-RU" sz="3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     Ф.И.</a:t>
            </a:r>
          </a:p>
          <a:p>
            <a:pPr algn="ctr"/>
            <a:endParaRPr lang="ru-RU" sz="44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D1B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виток: горизонтальный 7"/>
          <p:cNvSpPr/>
          <p:nvPr/>
        </p:nvSpPr>
        <p:spPr>
          <a:xfrm>
            <a:off x="92337" y="0"/>
            <a:ext cx="2593486" cy="1595021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cap="none" spc="0" dirty="0">
                <a:ln w="22225">
                  <a:solidFill>
                    <a:srgbClr val="C55A11"/>
                  </a:solidFill>
                  <a:prstDash val="solid"/>
                </a:ln>
                <a:solidFill>
                  <a:srgbClr val="C55A11"/>
                </a:solidFill>
                <a:effectLst/>
                <a:latin typeface="Gabriola" panose="04040605051002020D02" pitchFamily="82" charset="0"/>
              </a:rPr>
              <a:t>вершок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6582" y="4371626"/>
            <a:ext cx="7008952" cy="715089"/>
          </a:xfrm>
          <a:prstGeom prst="round2DiagRect">
            <a:avLst>
              <a:gd name="adj1" fmla="val 40296"/>
              <a:gd name="adj2" fmla="val 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dirty="0">
                <a:latin typeface="Segoe Print" panose="02000600000000000000" pitchFamily="2" charset="0"/>
              </a:rPr>
              <a:t>От горшка – два вершка</a:t>
            </a:r>
          </a:p>
        </p:txBody>
      </p:sp>
      <p:pic>
        <p:nvPicPr>
          <p:cNvPr id="17" name="Picture 2" descr="ÐÐ°ÑÑÐ¸Ð½ÐºÐ¸ Ð¿Ð¾ Ð·Ð°Ð¿ÑÐ¾ÑÑ ÑÑÐ°ÑÐ¸Ð½Ð½ÑÐµ ÑÑÑÑÐºÐ¸Ðµ Ð¼ÐµÑÑ Ð´Ð»Ð¸Ð½Ñ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733" y="0"/>
            <a:ext cx="2698267" cy="26982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9971" y="3226490"/>
            <a:ext cx="4333544" cy="292583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0" y="1656830"/>
            <a:ext cx="925441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6A6A6A"/>
                </a:solidFill>
                <a:latin typeface="Arial" panose="020B0604020202020204" pitchFamily="34" charset="0"/>
              </a:rPr>
              <a:t>Вершо́к</a:t>
            </a:r>
            <a:r>
              <a:rPr lang="ru-RU" sz="3200" dirty="0">
                <a:solidFill>
                  <a:srgbClr val="545454"/>
                </a:solidFill>
                <a:latin typeface="Arial" panose="020B0604020202020204" pitchFamily="34" charset="0"/>
              </a:rPr>
              <a:t> — старорусская единица измерения длины, первоначально равнялась длине основной фаланги указательного пальца.</a:t>
            </a:r>
            <a:endParaRPr lang="ru-RU" sz="3200" dirty="0"/>
          </a:p>
        </p:txBody>
      </p:sp>
      <p:pic>
        <p:nvPicPr>
          <p:cNvPr id="20" name="Рисунок 19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93218"/>
            <a:ext cx="1280160" cy="128016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D1B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35981" y="144966"/>
            <a:ext cx="35076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гиперссылка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49890"/>
            <a:ext cx="4523281" cy="355700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3281" y="2608340"/>
            <a:ext cx="3867150" cy="351472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29093" y="882057"/>
            <a:ext cx="18085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1 шаг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772063" y="1685010"/>
            <a:ext cx="18085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</a:t>
            </a:r>
            <a:r>
              <a:rPr lang="ru-RU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шаг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3D71446-8D7C-41A7-99B0-25DC7E4A62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99234" y="1162049"/>
            <a:ext cx="3263673" cy="35147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DDB0C2B-3232-4EE9-8111-C148B89991E6}"/>
              </a:ext>
            </a:extLst>
          </p:cNvPr>
          <p:cNvSpPr txBox="1"/>
          <p:nvPr/>
        </p:nvSpPr>
        <p:spPr>
          <a:xfrm>
            <a:off x="9046562" y="724829"/>
            <a:ext cx="27343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Вставка таблицы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678A081-BF29-4B62-8E0C-F80B9D6759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5948" y="1798482"/>
            <a:ext cx="4461973" cy="1747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889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75000" b="-7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Constantia" panose="02030602050306030303" pitchFamily="18" charset="0"/>
              </a:rPr>
              <a:t>Старинные русские меры длины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Constantia" panose="02030602050306030303" pitchFamily="18" charset="0"/>
              </a:rPr>
              <a:t>Проект учащихся 5б класса</a:t>
            </a:r>
          </a:p>
          <a:p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Constantia" panose="02030602050306030303" pitchFamily="18" charset="0"/>
              </a:rPr>
              <a:t>Ф.И.</a:t>
            </a:r>
          </a:p>
          <a:p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Constantia" panose="02030602050306030303" pitchFamily="18" charset="0"/>
              </a:rPr>
              <a:t>Ф.И.</a:t>
            </a:r>
          </a:p>
          <a:p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Constantia" panose="02030602050306030303" pitchFamily="18" charset="0"/>
              </a:rPr>
              <a:t>Ф.И.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57529" y="122347"/>
            <a:ext cx="711973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Измерение – метод научного познания мира. Измеряй все доступное измерению и делай не доступное измерению доступным.</a:t>
            </a:r>
          </a:p>
          <a:p>
            <a:pPr algn="r"/>
            <a:r>
              <a:rPr lang="ru-RU" sz="2800" b="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Галилео Галилей </a:t>
            </a:r>
            <a:endParaRPr lang="ru-RU" sz="28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223</Words>
  <Application>Microsoft Office PowerPoint</Application>
  <PresentationFormat>Широкоэкранный</PresentationFormat>
  <Paragraphs>49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8" baseType="lpstr">
      <vt:lpstr>Arial</vt:lpstr>
      <vt:lpstr>Calibri</vt:lpstr>
      <vt:lpstr>Calibri Light</vt:lpstr>
      <vt:lpstr>Candara</vt:lpstr>
      <vt:lpstr>Constantia</vt:lpstr>
      <vt:lpstr>Gabriola</vt:lpstr>
      <vt:lpstr>Open Sans</vt:lpstr>
      <vt:lpstr>Segoe Print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Старинные русские меры длины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Hope</dc:creator>
  <cp:lastModifiedBy>Булгакова Надежда Алексеевна</cp:lastModifiedBy>
  <cp:revision>16</cp:revision>
  <dcterms:created xsi:type="dcterms:W3CDTF">2019-04-05T13:21:00Z</dcterms:created>
  <dcterms:modified xsi:type="dcterms:W3CDTF">2019-04-10T04:39:07Z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1033-10.2.0.5838</vt:lpwstr>
  </property>
</Properties>
</file>