
<file path=[Content_Types].xml><?xml version="1.0" encoding="utf-8"?>
<Types xmlns="http://schemas.openxmlformats.org/package/2006/content-types">
  <Default Extension="jpeg" ContentType="image/jpe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3"/>
    <p:sldId id="292" r:id="rId4"/>
    <p:sldId id="260" r:id="rId5"/>
    <p:sldId id="293" r:id="rId6"/>
    <p:sldId id="261" r:id="rId7"/>
    <p:sldId id="294" r:id="rId8"/>
    <p:sldId id="290" r:id="rId9"/>
    <p:sldId id="291" r:id="rId10"/>
    <p:sldId id="295" r:id="rId11"/>
    <p:sldId id="296" r:id="rId12"/>
    <p:sldId id="267" r:id="rId13"/>
    <p:sldId id="268" r:id="rId14"/>
    <p:sldId id="300" r:id="rId15"/>
    <p:sldId id="298" r:id="rId16"/>
    <p:sldId id="303"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96" autoAdjust="0"/>
    <p:restoredTop sz="86328" autoAdjust="0"/>
  </p:normalViewPr>
  <p:slideViewPr>
    <p:cSldViewPr>
      <p:cViewPr>
        <p:scale>
          <a:sx n="60" d="100"/>
          <a:sy n="60" d="100"/>
        </p:scale>
        <p:origin x="-1440" y="-372"/>
      </p:cViewPr>
      <p:guideLst>
        <p:guide orient="horz" pos="2160"/>
        <p:guide pos="2880"/>
      </p:guideLst>
    </p:cSldViewPr>
  </p:slideViewPr>
  <p:outlineViewPr>
    <p:cViewPr>
      <p:scale>
        <a:sx n="33" d="100"/>
        <a:sy n="33" d="100"/>
      </p:scale>
      <p:origin x="246" y="8454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F5B97-D22F-439E-B4B8-13CDE0EB166C}" type="datetimeFigureOut">
              <a:rPr lang="ru-RU" smtClean="0"/>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E5B4A0-D723-450F-9A5F-36719E5AD9B1}" type="slidenum">
              <a:rPr lang="ru-RU" smtClean="0"/>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BCE63AD-CFE7-4DDC-A490-BB5C766A3D3B}" type="datetimeFigureOut">
              <a:rPr lang="ru-RU" smtClean="0"/>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91BF6549-517B-441C-8C2B-EF91B2ADA2B4}"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BCE63AD-CFE7-4DDC-A490-BB5C766A3D3B}"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BF6549-517B-441C-8C2B-EF91B2ADA2B4}"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BCE63AD-CFE7-4DDC-A490-BB5C766A3D3B}"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BF6549-517B-441C-8C2B-EF91B2ADA2B4}"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BCE63AD-CFE7-4DDC-A490-BB5C766A3D3B}" type="datetimeFigureOut">
              <a:rPr lang="ru-RU" smtClean="0"/>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91BF6549-517B-441C-8C2B-EF91B2ADA2B4}"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endParaRPr kumimoji="0" lang="ru-RU" smtClean="0"/>
          </a:p>
        </p:txBody>
      </p:sp>
      <p:sp>
        <p:nvSpPr>
          <p:cNvPr id="19" name="Дата 18"/>
          <p:cNvSpPr>
            <a:spLocks noGrp="1"/>
          </p:cNvSpPr>
          <p:nvPr>
            <p:ph type="dt" sz="half" idx="10"/>
          </p:nvPr>
        </p:nvSpPr>
        <p:spPr/>
        <p:txBody>
          <a:bodyPr/>
          <a:lstStyle/>
          <a:p>
            <a:fld id="{BBCE63AD-CFE7-4DDC-A490-BB5C766A3D3B}" type="datetimeFigureOut">
              <a:rPr lang="ru-RU" smtClean="0"/>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91BF6549-517B-441C-8C2B-EF91B2ADA2B4}" type="slidenum">
              <a:rPr lang="ru-RU" smtClean="0"/>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BCE63AD-CFE7-4DDC-A490-BB5C766A3D3B}" type="datetimeFigureOut">
              <a:rPr lang="ru-RU" smtClean="0"/>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91BF6549-517B-441C-8C2B-EF91B2ADA2B4}"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endParaRPr kumimoji="0" lang="ru-RU" smtClean="0"/>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endParaRPr kumimoji="0" lang="ru-RU" smtClean="0"/>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BCE63AD-CFE7-4DDC-A490-BB5C766A3D3B}"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91BF6549-517B-441C-8C2B-EF91B2ADA2B4}" type="slidenum">
              <a:rPr lang="ru-RU" smtClean="0"/>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BCE63AD-CFE7-4DDC-A490-BB5C766A3D3B}" type="datetimeFigureOut">
              <a:rPr lang="ru-RU" smtClean="0"/>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BF6549-517B-441C-8C2B-EF91B2ADA2B4}"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BCE63AD-CFE7-4DDC-A490-BB5C766A3D3B}" type="datetimeFigureOut">
              <a:rPr lang="ru-RU" smtClean="0"/>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BF6549-517B-441C-8C2B-EF91B2ADA2B4}"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endParaRPr kumimoji="0" lang="ru-RU" smtClean="0"/>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BCE63AD-CFE7-4DDC-A490-BB5C766A3D3B}" type="datetimeFigureOut">
              <a:rPr lang="ru-RU" smtClean="0"/>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BF6549-517B-441C-8C2B-EF91B2ADA2B4}"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BCE63AD-CFE7-4DDC-A490-BB5C766A3D3B}"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91BF6549-517B-441C-8C2B-EF91B2ADA2B4}" type="slidenum">
              <a:rPr lang="ru-RU" smtClean="0"/>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endParaRPr kumimoji="0" lang="ru-RU"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endParaRPr kumimoji="0" lang="ru-RU" smtClean="0"/>
          </a:p>
          <a:p>
            <a:pPr lvl="1" eaLnBrk="1" latinLnBrk="0" hangingPunct="1"/>
            <a:r>
              <a:rPr kumimoji="0" lang="ru-RU" smtClean="0"/>
              <a:t>Второй уровень</a:t>
            </a:r>
            <a:endParaRPr kumimoji="0" lang="ru-RU" smtClean="0"/>
          </a:p>
          <a:p>
            <a:pPr lvl="2" eaLnBrk="1" latinLnBrk="0" hangingPunct="1"/>
            <a:r>
              <a:rPr kumimoji="0" lang="ru-RU" smtClean="0"/>
              <a:t>Третий уровень</a:t>
            </a:r>
            <a:endParaRPr kumimoji="0" lang="ru-RU" smtClean="0"/>
          </a:p>
          <a:p>
            <a:pPr lvl="3" eaLnBrk="1" latinLnBrk="0" hangingPunct="1"/>
            <a:r>
              <a:rPr kumimoji="0" lang="ru-RU" smtClean="0"/>
              <a:t>Четвертый уровень</a:t>
            </a:r>
            <a:endParaRPr kumimoji="0" lang="ru-RU" smtClean="0"/>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BCE63AD-CFE7-4DDC-A490-BB5C766A3D3B}" type="datetimeFigureOut">
              <a:rPr lang="ru-RU" smtClean="0"/>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1BF6549-517B-441C-8C2B-EF91B2ADA2B4}" type="slidenum">
              <a:rPr lang="ru-RU" smtClean="0"/>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hyperlink" Target="https://ru.wikipedia.org/wiki/%D0%9A%D0%B0%D0%B7%D0%BD%D0%B5%D1%80,_%D0%AD%D0%B4%D0%B2%D0%B0%D1%80%D0%B4" TargetMode="External"/><Relationship Id="rId1" Type="http://schemas.openxmlformats.org/officeDocument/2006/relationships/hyperlink" Target="https://ru.wikipedia.org/wiki/1938_%D0%B3%D0%BE%D0%B4" TargetMode="Externa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ru.wikipedia.org/wiki/%D0%9C%D0%B0%D1%82%D0%B5%D0%BC%D0%B0%D1%82%D0%B8%D0%BA%D0%B0_%D0%B2_%D0%94%D1%80%D0%B5%D0%B2%D0%BD%D0%B5%D0%B9_%D0%93%D1%80%D0%B5%D1%86%D0%B8%D0%B8" TargetMode="External"/><Relationship Id="rId3" Type="http://schemas.openxmlformats.org/officeDocument/2006/relationships/hyperlink" Target="https://ru.wikipedia.org/wiki/%D0%92%D0%B0%D0%B2%D0%B8%D0%BB%D0%BE%D0%BD%D1%81%D0%BA%D0%B0%D1%8F_%D0%BC%D0%B0%D1%82%D0%B5%D0%BC%D0%B0%D1%82%D0%B8%D0%BA%D0%B0" TargetMode="External"/><Relationship Id="rId2" Type="http://schemas.openxmlformats.org/officeDocument/2006/relationships/hyperlink" Target="https://ru.wikipedia.org/wiki/%D0%9F%D0%B0%D0%BF%D0%B8%D1%80%D1%83%D1%81" TargetMode="External"/><Relationship Id="rId1" Type="http://schemas.openxmlformats.org/officeDocument/2006/relationships/hyperlink" Target="https://ru.wikipedia.org/wiki/%D0%94%D1%80%D0%B5%D0%B2%D0%BD%D0%B8%D0%B9_%D0%95%D0%B3%D0%B8%D0%BF%D0%B5%D1%82"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https://ru.wikipedia.org/wiki/%D0%9C%D0%BD%D0%B5%D0%BC%D0%BE%D0%BD%D0%B8%D0%BA%D0%B0" TargetMode="External"/><Relationship Id="rId4" Type="http://schemas.openxmlformats.org/officeDocument/2006/relationships/hyperlink" Target="https://ru.wikipedia.org/wiki/%D0%AD%D1%82%D1%80%D1%83%D1%81%D0%BA%D0%B8" TargetMode="External"/><Relationship Id="rId3" Type="http://schemas.openxmlformats.org/officeDocument/2006/relationships/hyperlink" Target="https://ru.wikipedia.org/wiki/%D0%9D%D0%B0%D1%82%D1%83%D1%80%D0%B0%D0%BB%D1%8C%D0%BD%D0%BE%D0%B5_%D1%87%D0%B8%D1%81%D0%BB%D0%BE" TargetMode="External"/><Relationship Id="rId2" Type="http://schemas.openxmlformats.org/officeDocument/2006/relationships/hyperlink" Target="https://ru.wikipedia.org/wiki/%D0%A1%D0%B8%D1%81%D1%82%D0%B5%D0%BC%D0%B0_%D1%81%D1%87%D0%B8%D1%81%D0%BB%D0%B5%D0%BD%D0%B8%D1%8F" TargetMode="External"/><Relationship Id="rId1" Type="http://schemas.openxmlformats.org/officeDocument/2006/relationships/hyperlink" Target="https://ru.wikipedia.org/wiki/%D0%A6%D0%B8%D1%84%D1%80%D1%8B"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605" y="4301987"/>
            <a:ext cx="8458200" cy="1782690"/>
          </a:xfrm>
        </p:spPr>
        <p:txBody>
          <a:bodyPr>
            <a:normAutofit/>
          </a:bodyPr>
          <a:lstStyle/>
          <a:p>
            <a:br>
              <a:rPr lang="en-US"/>
            </a:br>
            <a:endParaRPr lang="ru-RU" dirty="0"/>
          </a:p>
        </p:txBody>
      </p:sp>
      <p:sp>
        <p:nvSpPr>
          <p:cNvPr id="3" name="Подзаголовок 2"/>
          <p:cNvSpPr>
            <a:spLocks noGrp="1"/>
          </p:cNvSpPr>
          <p:nvPr>
            <p:ph type="subTitle" idx="1"/>
          </p:nvPr>
        </p:nvSpPr>
        <p:spPr>
          <a:xfrm>
            <a:off x="395536" y="476672"/>
            <a:ext cx="8314184" cy="1152128"/>
          </a:xfrm>
        </p:spPr>
        <p:txBody>
          <a:bodyPr>
            <a:noAutofit/>
          </a:bodyPr>
          <a:lstStyle/>
          <a:p>
            <a:r>
              <a:rPr lang="ru-RU" sz="6000" dirty="0" smtClean="0"/>
              <a:t>Число</a:t>
            </a:r>
            <a:endParaRPr lang="ru-RU" sz="6000" dirty="0"/>
          </a:p>
        </p:txBody>
      </p:sp>
      <p:sp>
        <p:nvSpPr>
          <p:cNvPr id="5" name="Text Box 4"/>
          <p:cNvSpPr txBox="1"/>
          <p:nvPr/>
        </p:nvSpPr>
        <p:spPr>
          <a:xfrm>
            <a:off x="395605" y="1628775"/>
            <a:ext cx="7399020" cy="1405890"/>
          </a:xfrm>
          <a:prstGeom prst="rect">
            <a:avLst/>
          </a:prstGeom>
          <a:noFill/>
        </p:spPr>
        <p:txBody>
          <a:bodyPr wrap="none" rtlCol="0" anchor="t">
            <a:spAutoFit/>
          </a:bodyPr>
          <a:p>
            <a:r>
              <a:rPr lang="ru-RU" sz="2800" dirty="0" smtClean="0">
                <a:latin typeface="Comic Sans MS" panose="030F0702030302020204" charset="0"/>
                <a:sym typeface="+mn-ea"/>
              </a:rPr>
              <a:t>одно из основных понятий математики, </a:t>
            </a:r>
            <a:endParaRPr lang="ru-RU" sz="2800" dirty="0" smtClean="0">
              <a:latin typeface="Comic Sans MS" panose="030F0702030302020204" charset="0"/>
              <a:sym typeface="+mn-ea"/>
            </a:endParaRPr>
          </a:p>
          <a:p>
            <a:r>
              <a:rPr lang="ru-RU" sz="2800" dirty="0" smtClean="0">
                <a:latin typeface="Comic Sans MS" panose="030F0702030302020204" charset="0"/>
                <a:sym typeface="+mn-ea"/>
              </a:rPr>
              <a:t>позволяющее выразить результаты счета </a:t>
            </a:r>
            <a:endParaRPr lang="ru-RU" sz="2800" dirty="0" smtClean="0">
              <a:latin typeface="Comic Sans MS" panose="030F0702030302020204" charset="0"/>
              <a:sym typeface="+mn-ea"/>
            </a:endParaRPr>
          </a:p>
          <a:p>
            <a:r>
              <a:rPr lang="ru-RU" sz="2800" dirty="0" smtClean="0">
                <a:latin typeface="Comic Sans MS" panose="030F0702030302020204" charset="0"/>
                <a:sym typeface="+mn-ea"/>
              </a:rPr>
              <a:t>или измерения.</a:t>
            </a:r>
            <a:endParaRPr lang="en-US" sz="2800"/>
          </a:p>
        </p:txBody>
      </p:sp>
      <p:sp>
        <p:nvSpPr>
          <p:cNvPr id="6" name="Text Box 5"/>
          <p:cNvSpPr txBox="1"/>
          <p:nvPr/>
        </p:nvSpPr>
        <p:spPr>
          <a:xfrm>
            <a:off x="1524000" y="3100705"/>
            <a:ext cx="7574915" cy="1798320"/>
          </a:xfrm>
          <a:prstGeom prst="rect">
            <a:avLst/>
          </a:prstGeom>
          <a:noFill/>
        </p:spPr>
        <p:txBody>
          <a:bodyPr wrap="square" rtlCol="0" anchor="t">
            <a:spAutoFit/>
          </a:bodyPr>
          <a:p>
            <a:pPr>
              <a:buNone/>
            </a:pPr>
            <a:r>
              <a:rPr lang="ru-RU" sz="2800" i="1" dirty="0" smtClean="0">
                <a:solidFill>
                  <a:srgbClr val="C00000"/>
                </a:solidFill>
                <a:latin typeface="Cambria" panose="02040503050406030204" charset="0"/>
                <a:sym typeface="+mn-ea"/>
              </a:rPr>
              <a:t>Несуществующее нужно признавать!</a:t>
            </a:r>
            <a:endParaRPr lang="ru-RU" sz="2800" i="1" dirty="0" smtClean="0">
              <a:solidFill>
                <a:srgbClr val="C00000"/>
              </a:solidFill>
              <a:latin typeface="Cambria" panose="02040503050406030204" charset="0"/>
              <a:sym typeface="+mn-ea"/>
            </a:endParaRPr>
          </a:p>
          <a:p>
            <a:pPr>
              <a:buNone/>
            </a:pPr>
            <a:r>
              <a:rPr lang="ru-RU" sz="2800" i="1" dirty="0" smtClean="0">
                <a:solidFill>
                  <a:srgbClr val="C00000"/>
                </a:solidFill>
                <a:latin typeface="Cambria" panose="02040503050406030204" charset="0"/>
                <a:sym typeface="+mn-ea"/>
              </a:rPr>
              <a:t>Вот, хоть бы числа, их нигде не отыскать.</a:t>
            </a:r>
            <a:endParaRPr lang="ru-RU" sz="2800" i="1" dirty="0" smtClean="0">
              <a:solidFill>
                <a:srgbClr val="C00000"/>
              </a:solidFill>
              <a:latin typeface="Cambria" panose="02040503050406030204" charset="0"/>
              <a:sym typeface="+mn-ea"/>
            </a:endParaRPr>
          </a:p>
          <a:p>
            <a:pPr>
              <a:buNone/>
            </a:pPr>
            <a:r>
              <a:rPr lang="ru-RU" sz="2800" i="1" dirty="0" smtClean="0">
                <a:solidFill>
                  <a:srgbClr val="C00000"/>
                </a:solidFill>
                <a:latin typeface="Cambria" panose="02040503050406030204" charset="0"/>
                <a:sym typeface="+mn-ea"/>
              </a:rPr>
              <a:t>Нигде нет их семян и гнезд их не найти,-</a:t>
            </a:r>
            <a:endParaRPr lang="ru-RU" sz="2800" i="1" dirty="0" smtClean="0">
              <a:solidFill>
                <a:srgbClr val="C00000"/>
              </a:solidFill>
              <a:latin typeface="Cambria" panose="02040503050406030204" charset="0"/>
              <a:sym typeface="+mn-ea"/>
            </a:endParaRPr>
          </a:p>
          <a:p>
            <a:pPr>
              <a:buNone/>
            </a:pPr>
            <a:r>
              <a:rPr lang="ru-RU" sz="2800" i="1" dirty="0" smtClean="0">
                <a:solidFill>
                  <a:srgbClr val="C00000"/>
                </a:solidFill>
                <a:latin typeface="Cambria" panose="02040503050406030204" charset="0"/>
                <a:sym typeface="+mn-ea"/>
              </a:rPr>
              <a:t>Но людям нет без них разумного пути.</a:t>
            </a:r>
            <a:endParaRPr lang="ru-RU" sz="2800" i="1" dirty="0" smtClean="0">
              <a:solidFill>
                <a:srgbClr val="C00000"/>
              </a:solidFill>
              <a:latin typeface="Cambria" panose="02040503050406030204" charset="0"/>
              <a:sym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Современные цифры</a:t>
            </a:r>
            <a:endParaRPr lang="ru-RU" dirty="0"/>
          </a:p>
        </p:txBody>
      </p:sp>
      <p:sp>
        <p:nvSpPr>
          <p:cNvPr id="3" name="Содержимое 2"/>
          <p:cNvSpPr>
            <a:spLocks noGrp="1"/>
          </p:cNvSpPr>
          <p:nvPr>
            <p:ph idx="1"/>
          </p:nvPr>
        </p:nvSpPr>
        <p:spPr/>
        <p:txBody>
          <a:bodyPr>
            <a:noAutofit/>
          </a:bodyPr>
          <a:lstStyle/>
          <a:p>
            <a:pPr marL="0" indent="0">
              <a:buNone/>
            </a:pPr>
            <a:r>
              <a:rPr lang="ru-RU" sz="2800" dirty="0" smtClean="0"/>
              <a:t>Современная система счисления родилась в Индии около 1500 лет назад. Для записи любого числа мы теперь пользуемся десятью знаками-цифрами, из которых девять называют значащими, а одну – десятую, нулем. В Европу цифры завезли арабы, поэтому их называют арабскими.</a:t>
            </a:r>
            <a:endParaRPr lang="ru-RU" sz="2800" dirty="0" smtClean="0"/>
          </a:p>
          <a:p>
            <a:pPr marL="0" indent="0">
              <a:buNone/>
            </a:pPr>
            <a:r>
              <a:rPr lang="ru-RU" sz="2800" dirty="0" smtClean="0"/>
              <a:t>0, 1, 2, 3, 4, 5, 6, 7, 8, 9 </a:t>
            </a:r>
            <a:endParaRPr lang="ru-RU" sz="2800" dirty="0" smtClean="0"/>
          </a:p>
          <a:p>
            <a:pPr marL="0" indent="0">
              <a:buNone/>
            </a:pPr>
            <a:r>
              <a:rPr lang="ru-RU" sz="2800" dirty="0" smtClean="0"/>
              <a:t>– арабские цифры.</a:t>
            </a:r>
            <a:endParaRPr lang="ru-RU" sz="2800" dirty="0" smtClean="0"/>
          </a:p>
          <a:p>
            <a:endParaRPr lang="ru-RU" sz="2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 вот так выглядит эволюция цифр у разных народов</a:t>
            </a:r>
            <a:endParaRPr lang="ru-RU" dirty="0"/>
          </a:p>
        </p:txBody>
      </p:sp>
      <p:pic>
        <p:nvPicPr>
          <p:cNvPr id="3" name="Content Placeholder 2"/>
          <p:cNvPicPr>
            <a:picLocks noChangeAspect="1"/>
          </p:cNvPicPr>
          <p:nvPr>
            <p:ph sz="half" idx="2"/>
          </p:nvPr>
        </p:nvPicPr>
        <p:blipFill>
          <a:blip r:embed="rId1"/>
          <a:stretch>
            <a:fillRect/>
          </a:stretch>
        </p:blipFill>
        <p:spPr>
          <a:xfrm>
            <a:off x="537845" y="1556385"/>
            <a:ext cx="6036945" cy="330644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Пожелание.</a:t>
            </a:r>
            <a:endParaRPr lang="ru-RU" dirty="0"/>
          </a:p>
        </p:txBody>
      </p:sp>
      <p:sp>
        <p:nvSpPr>
          <p:cNvPr id="3" name="Содержимое 2"/>
          <p:cNvSpPr>
            <a:spLocks noGrp="1"/>
          </p:cNvSpPr>
          <p:nvPr>
            <p:ph idx="1"/>
          </p:nvPr>
        </p:nvSpPr>
        <p:spPr>
          <a:xfrm>
            <a:off x="304800" y="1340768"/>
            <a:ext cx="8515672" cy="5184576"/>
          </a:xfrm>
        </p:spPr>
        <p:txBody>
          <a:bodyPr>
            <a:normAutofit fontScale="62500" lnSpcReduction="20000"/>
          </a:bodyPr>
          <a:lstStyle/>
          <a:p>
            <a:r>
              <a:rPr lang="ru-RU" dirty="0" smtClean="0"/>
              <a:t>Давайте, ребята, учиться считать,</a:t>
            </a:r>
            <a:br>
              <a:rPr lang="ru-RU" dirty="0" smtClean="0"/>
            </a:br>
            <a:r>
              <a:rPr lang="ru-RU" dirty="0" smtClean="0"/>
              <a:t>Делить, умножать, прибавлять, вычитать,</a:t>
            </a:r>
            <a:br>
              <a:rPr lang="ru-RU" dirty="0" smtClean="0"/>
            </a:br>
            <a:r>
              <a:rPr lang="ru-RU" dirty="0" smtClean="0"/>
              <a:t>Запомните все, что без точного счета</a:t>
            </a:r>
            <a:br>
              <a:rPr lang="ru-RU" dirty="0" smtClean="0"/>
            </a:br>
            <a:r>
              <a:rPr lang="ru-RU" dirty="0" smtClean="0"/>
              <a:t>Не сдвинется с места любая работа.</a:t>
            </a:r>
            <a:endParaRPr lang="ru-RU" dirty="0" smtClean="0"/>
          </a:p>
          <a:p>
            <a:r>
              <a:rPr lang="ru-RU" dirty="0" smtClean="0"/>
              <a:t>Без счета не будет на улице света.</a:t>
            </a:r>
            <a:br>
              <a:rPr lang="ru-RU" dirty="0" smtClean="0"/>
            </a:br>
            <a:r>
              <a:rPr lang="ru-RU" dirty="0" smtClean="0"/>
              <a:t>Без счета не сможет подняться ракета.</a:t>
            </a:r>
            <a:br>
              <a:rPr lang="ru-RU" dirty="0" smtClean="0"/>
            </a:br>
            <a:r>
              <a:rPr lang="ru-RU" dirty="0" smtClean="0"/>
              <a:t>Без счета письмо не найдет адресата</a:t>
            </a:r>
            <a:br>
              <a:rPr lang="ru-RU" dirty="0" smtClean="0"/>
            </a:br>
            <a:r>
              <a:rPr lang="ru-RU" dirty="0" smtClean="0"/>
              <a:t>И в прятки сыграть не сумеют ребята.</a:t>
            </a:r>
            <a:endParaRPr lang="ru-RU" dirty="0" smtClean="0"/>
          </a:p>
          <a:p>
            <a:r>
              <a:rPr lang="ru-RU" dirty="0" smtClean="0"/>
              <a:t>Летит выше звезд математика наша</a:t>
            </a:r>
            <a:br>
              <a:rPr lang="ru-RU" dirty="0" smtClean="0"/>
            </a:br>
            <a:r>
              <a:rPr lang="ru-RU" dirty="0" smtClean="0"/>
              <a:t>Уходит в моря, строит здания, пашет,</a:t>
            </a:r>
            <a:br>
              <a:rPr lang="ru-RU" dirty="0" smtClean="0"/>
            </a:br>
            <a:r>
              <a:rPr lang="ru-RU" dirty="0" smtClean="0"/>
              <a:t>Сажает деревья, турбины кует,</a:t>
            </a:r>
            <a:br>
              <a:rPr lang="ru-RU" dirty="0" smtClean="0"/>
            </a:br>
            <a:r>
              <a:rPr lang="ru-RU" dirty="0" smtClean="0"/>
              <a:t>До самого неба рукой достает.</a:t>
            </a:r>
            <a:endParaRPr lang="ru-RU" dirty="0" smtClean="0"/>
          </a:p>
          <a:p>
            <a:r>
              <a:rPr lang="ru-RU" dirty="0" smtClean="0"/>
              <a:t>Считайте, ребята, точнее считайте,</a:t>
            </a:r>
            <a:br>
              <a:rPr lang="ru-RU" dirty="0" smtClean="0"/>
            </a:br>
            <a:r>
              <a:rPr lang="ru-RU" dirty="0" smtClean="0"/>
              <a:t>Хорошее дело смелей прибавляйте,</a:t>
            </a:r>
            <a:br>
              <a:rPr lang="ru-RU" dirty="0" smtClean="0"/>
            </a:br>
            <a:r>
              <a:rPr lang="ru-RU" dirty="0" smtClean="0"/>
              <a:t>Плохие дела поскорей вычитайте,</a:t>
            </a:r>
            <a:br>
              <a:rPr lang="ru-RU" dirty="0" smtClean="0"/>
            </a:br>
            <a:r>
              <a:rPr lang="ru-RU" dirty="0" smtClean="0"/>
              <a:t>Учебник научит вас точному счету,</a:t>
            </a:r>
            <a:br>
              <a:rPr lang="ru-RU" dirty="0" smtClean="0"/>
            </a:br>
            <a:r>
              <a:rPr lang="ru-RU" dirty="0" smtClean="0"/>
              <a:t>Скорей за работу, скорей за работу!</a:t>
            </a:r>
            <a:endParaRPr lang="ru-RU" dirty="0" smtClean="0"/>
          </a:p>
          <a:p>
            <a:r>
              <a:rPr lang="ru-RU" dirty="0" smtClean="0"/>
              <a:t>                                        (Ю. Яковлев)</a:t>
            </a:r>
            <a:endParaRPr lang="ru-RU" dirty="0" smtClean="0"/>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НЕМНОГО О ЧИСЛАХ ФИБОНАЧЧИ</a:t>
            </a:r>
            <a:endParaRPr lang="ru-RU" dirty="0"/>
          </a:p>
        </p:txBody>
      </p:sp>
      <p:sp>
        <p:nvSpPr>
          <p:cNvPr id="52225" name="Rectangle 1"/>
          <p:cNvSpPr>
            <a:spLocks noChangeArrowheads="1"/>
          </p:cNvSpPr>
          <p:nvPr/>
        </p:nvSpPr>
        <p:spPr bwMode="auto">
          <a:xfrm>
            <a:off x="251520" y="1214342"/>
            <a:ext cx="8496944" cy="5262979"/>
          </a:xfrm>
          <a:prstGeom prst="rect">
            <a:avLst/>
          </a:prstGeom>
          <a:solidFill>
            <a:srgbClr val="FFFFFF"/>
          </a:solid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ru-RU" sz="2400" b="0" i="0" u="none" strike="noStrike" cap="none" normalizeH="0" baseline="0" dirty="0" smtClean="0">
                <a:ln>
                  <a:noFill/>
                </a:ln>
                <a:solidFill>
                  <a:srgbClr val="000000"/>
                </a:solidFill>
                <a:effectLst/>
                <a:latin typeface="inherit"/>
                <a:ea typeface="Times New Roman" panose="02020603050405020304" pitchFamily="18" charset="0"/>
                <a:cs typeface="Arial" panose="020B0604020202020204" pitchFamily="34" charset="0"/>
              </a:rPr>
              <a:t>Эти числа были названы в честь итальянского математика Леонардо Пизанского, известного как Фибоначчи, который познакомил Европу с десятичной системой счисления и арабскими цифрами.</a:t>
            </a:r>
            <a:endParaRPr kumimoji="0" lang="ru-RU"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ru-RU" sz="2400" b="0" i="0" u="none" strike="noStrike" cap="none" normalizeH="0" baseline="0" dirty="0" smtClean="0">
                <a:ln>
                  <a:noFill/>
                </a:ln>
                <a:solidFill>
                  <a:srgbClr val="000000"/>
                </a:solidFill>
                <a:effectLst/>
                <a:latin typeface="inherit"/>
                <a:ea typeface="Times New Roman" panose="02020603050405020304" pitchFamily="18" charset="0"/>
                <a:cs typeface="Arial" panose="020B0604020202020204" pitchFamily="34" charset="0"/>
              </a:rPr>
              <a:t>Числа Фибоначчи представляют собой числа последовательности в следующем прядке:</a:t>
            </a:r>
            <a:endParaRPr kumimoji="0" lang="ru-RU"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ru-RU" sz="2400" b="1" i="0" u="none" strike="noStrike" cap="none" normalizeH="0" baseline="0" dirty="0" smtClean="0">
                <a:ln>
                  <a:noFill/>
                </a:ln>
                <a:solidFill>
                  <a:srgbClr val="000000"/>
                </a:solidFill>
                <a:effectLst/>
                <a:latin typeface="inherit"/>
                <a:ea typeface="Times New Roman" panose="02020603050405020304" pitchFamily="18" charset="0"/>
                <a:cs typeface="Arial" panose="020B0604020202020204" pitchFamily="34" charset="0"/>
              </a:rPr>
              <a:t>0, 1, 1, 2, 3, 5, 8, 13, 21, 34, 55, 89, 144, 233, …</a:t>
            </a:r>
            <a:endParaRPr kumimoji="0" lang="ru-RU"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ru-RU" sz="2400" b="0" i="0" u="none" strike="noStrike" cap="none" normalizeH="0" baseline="0" dirty="0" smtClean="0">
                <a:ln>
                  <a:noFill/>
                </a:ln>
                <a:solidFill>
                  <a:srgbClr val="000000"/>
                </a:solidFill>
                <a:effectLst/>
                <a:latin typeface="inherit"/>
                <a:ea typeface="Times New Roman" panose="02020603050405020304" pitchFamily="18" charset="0"/>
                <a:cs typeface="Arial" panose="020B0604020202020204" pitchFamily="34" charset="0"/>
              </a:rPr>
              <a:t>При этом каждое следующее число равно сумме двух предыдущих чисел.</a:t>
            </a:r>
            <a:endParaRPr kumimoji="0" lang="ru-RU"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ru-RU" sz="2400" b="0" i="0" u="none" strike="noStrike" cap="none" normalizeH="0" baseline="0" dirty="0" smtClean="0">
                <a:ln>
                  <a:noFill/>
                </a:ln>
                <a:solidFill>
                  <a:srgbClr val="000000"/>
                </a:solidFill>
                <a:effectLst/>
                <a:latin typeface="inherit"/>
                <a:ea typeface="Times New Roman" panose="02020603050405020304" pitchFamily="18" charset="0"/>
                <a:cs typeface="Arial" panose="020B0604020202020204" pitchFamily="34" charset="0"/>
              </a:rPr>
              <a:t>Последовательность Фибоначчи </a:t>
            </a:r>
            <a:r>
              <a:rPr kumimoji="0" lang="ru-RU" sz="2400" b="1" i="0" u="none" strike="noStrike" cap="none" normalizeH="0" baseline="0" dirty="0" smtClean="0">
                <a:ln>
                  <a:noFill/>
                </a:ln>
                <a:solidFill>
                  <a:srgbClr val="000000"/>
                </a:solidFill>
                <a:effectLst/>
                <a:latin typeface="inherit"/>
                <a:ea typeface="Times New Roman" panose="02020603050405020304" pitchFamily="18" charset="0"/>
                <a:cs typeface="Arial" panose="020B0604020202020204" pitchFamily="34" charset="0"/>
              </a:rPr>
              <a:t>наблюдается природе у растений и животных</a:t>
            </a:r>
            <a:r>
              <a:rPr kumimoji="0" lang="ru-RU" sz="2400" b="0" i="0" u="none" strike="noStrike" cap="none" normalizeH="0" baseline="0" dirty="0" smtClean="0">
                <a:ln>
                  <a:noFill/>
                </a:ln>
                <a:solidFill>
                  <a:srgbClr val="000000"/>
                </a:solidFill>
                <a:effectLst/>
                <a:latin typeface="inherit"/>
                <a:ea typeface="Times New Roman" panose="02020603050405020304" pitchFamily="18" charset="0"/>
                <a:cs typeface="Arial" panose="020B0604020202020204" pitchFamily="34" charset="0"/>
              </a:rPr>
              <a:t>, в узоре семян подсолнуха, ананасе, сосновой шишке и даже теле человека (один нос, два глаза, три сегмента конечностей, пять пальцев на руке).</a:t>
            </a:r>
            <a:endParaRPr kumimoji="0" lang="ru-RU"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КОЕ-ЧТО О ЧИСЛАХ  ФИБОНАЧЧИ</a:t>
            </a:r>
            <a:endParaRPr lang="ru-RU" dirty="0"/>
          </a:p>
        </p:txBody>
      </p:sp>
      <p:pic>
        <p:nvPicPr>
          <p:cNvPr id="51202" name="Picture 2" descr="C:\Users\ул\Desktop\ЧИСЛА ФИБОНАЧЧИ-11_.jpg"/>
          <p:cNvPicPr>
            <a:picLocks noChangeAspect="1" noChangeArrowheads="1"/>
          </p:cNvPicPr>
          <p:nvPr/>
        </p:nvPicPr>
        <p:blipFill>
          <a:blip r:embed="rId1" cstate="print"/>
          <a:srcRect/>
          <a:stretch>
            <a:fillRect/>
          </a:stretch>
        </p:blipFill>
        <p:spPr bwMode="auto">
          <a:xfrm>
            <a:off x="683568" y="1268760"/>
            <a:ext cx="7344816" cy="532859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ЧИСЛО  ГУГОЛ</a:t>
            </a:r>
            <a:endParaRPr lang="ru-RU" dirty="0"/>
          </a:p>
        </p:txBody>
      </p:sp>
      <p:sp>
        <p:nvSpPr>
          <p:cNvPr id="3" name="Прямоугольник 2"/>
          <p:cNvSpPr/>
          <p:nvPr/>
        </p:nvSpPr>
        <p:spPr>
          <a:xfrm>
            <a:off x="273685" y="2266950"/>
            <a:ext cx="8595995" cy="4480560"/>
          </a:xfrm>
          <a:prstGeom prst="rect">
            <a:avLst/>
          </a:prstGeom>
        </p:spPr>
        <p:txBody>
          <a:bodyPr wrap="square">
            <a:spAutoFit/>
          </a:bodyPr>
          <a:lstStyle/>
          <a:p>
            <a:r>
              <a:rPr lang="ru-RU" sz="2400" i="1" dirty="0" smtClean="0">
                <a:latin typeface="Cambria" panose="02040503050406030204" charset="0"/>
              </a:rPr>
              <a:t>В </a:t>
            </a:r>
            <a:r>
              <a:rPr lang="ru-RU" sz="2400" i="1" dirty="0" smtClean="0">
                <a:latin typeface="Cambria" panose="02040503050406030204" charset="0"/>
                <a:hlinkClick r:id="rId1" tooltip="1938 год"/>
              </a:rPr>
              <a:t>1938 году</a:t>
            </a:r>
            <a:r>
              <a:rPr lang="ru-RU" sz="2400" i="1" dirty="0" smtClean="0">
                <a:latin typeface="Cambria" panose="02040503050406030204" charset="0"/>
              </a:rPr>
              <a:t> известный американский математик </a:t>
            </a:r>
            <a:r>
              <a:rPr lang="ru-RU" sz="2400" i="1" dirty="0" smtClean="0">
                <a:latin typeface="Cambria" panose="02040503050406030204" charset="0"/>
                <a:hlinkClick r:id="rId2" tooltip="Казнер, Эдвард"/>
              </a:rPr>
              <a:t>Эдвард </a:t>
            </a:r>
            <a:r>
              <a:rPr lang="ru-RU" sz="2400" i="1" dirty="0" err="1" smtClean="0">
                <a:latin typeface="Cambria" panose="02040503050406030204" charset="0"/>
                <a:hlinkClick r:id="rId2" tooltip="Казнер, Эдвард"/>
              </a:rPr>
              <a:t>Казнер</a:t>
            </a:r>
            <a:r>
              <a:rPr lang="ru-RU" sz="2400" i="1" dirty="0" smtClean="0">
                <a:latin typeface="Cambria" panose="02040503050406030204" charset="0"/>
              </a:rPr>
              <a:t> гулял по парку с двумя своими племянниками и обсуждал с ними большие числа. В ходе разговора зашла речь о числе со ста нулями, у которого не было собственного названия. Один из племянников, девятилетний Милтон </a:t>
            </a:r>
            <a:r>
              <a:rPr lang="ru-RU" sz="2400" i="1" dirty="0" err="1" smtClean="0">
                <a:latin typeface="Cambria" panose="02040503050406030204" charset="0"/>
              </a:rPr>
              <a:t>Сиротта</a:t>
            </a:r>
            <a:r>
              <a:rPr lang="ru-RU" sz="2400" i="1" dirty="0" smtClean="0">
                <a:latin typeface="Cambria" panose="02040503050406030204" charset="0"/>
              </a:rPr>
              <a:t>, предложил назвать это число «</a:t>
            </a:r>
            <a:r>
              <a:rPr lang="ru-RU" sz="2400" i="1" dirty="0" err="1" smtClean="0">
                <a:latin typeface="Cambria" panose="02040503050406030204" charset="0"/>
              </a:rPr>
              <a:t>гугол</a:t>
            </a:r>
            <a:r>
              <a:rPr lang="ru-RU" sz="2400" i="1" dirty="0" smtClean="0">
                <a:latin typeface="Cambria" panose="02040503050406030204" charset="0"/>
              </a:rPr>
              <a:t>» (</a:t>
            </a:r>
            <a:r>
              <a:rPr lang="ru-RU" sz="2400" i="1" dirty="0" err="1" smtClean="0">
                <a:latin typeface="Cambria" panose="02040503050406030204" charset="0"/>
              </a:rPr>
              <a:t>googol</a:t>
            </a:r>
            <a:r>
              <a:rPr lang="ru-RU" sz="2400" i="1" dirty="0" smtClean="0">
                <a:latin typeface="Cambria" panose="02040503050406030204" charset="0"/>
              </a:rPr>
              <a:t>). В 1940 году Эдвард </a:t>
            </a:r>
            <a:r>
              <a:rPr lang="ru-RU" sz="2400" i="1" dirty="0" err="1" smtClean="0">
                <a:latin typeface="Cambria" panose="02040503050406030204" charset="0"/>
              </a:rPr>
              <a:t>Казнер</a:t>
            </a:r>
            <a:r>
              <a:rPr lang="ru-RU" sz="2400" i="1" dirty="0" smtClean="0">
                <a:latin typeface="Cambria" panose="02040503050406030204" charset="0"/>
              </a:rPr>
              <a:t> совместно с Джеймсом </a:t>
            </a:r>
            <a:r>
              <a:rPr lang="ru-RU" sz="2400" i="1" dirty="0" err="1" smtClean="0">
                <a:latin typeface="Cambria" panose="02040503050406030204" charset="0"/>
              </a:rPr>
              <a:t>Ньюманом</a:t>
            </a:r>
            <a:r>
              <a:rPr lang="ru-RU" sz="2400" i="1" dirty="0" smtClean="0">
                <a:latin typeface="Cambria" panose="02040503050406030204" charset="0"/>
              </a:rPr>
              <a:t> написал научно-популярную книгу «Математика и воображение», где и рассказал любителям математики о числе </a:t>
            </a:r>
            <a:r>
              <a:rPr lang="ru-RU" sz="2400" i="1" dirty="0" err="1" smtClean="0">
                <a:latin typeface="Cambria" panose="02040503050406030204" charset="0"/>
              </a:rPr>
              <a:t>гугол</a:t>
            </a:r>
            <a:r>
              <a:rPr lang="ru-RU" sz="2400" i="1" dirty="0" smtClean="0">
                <a:latin typeface="Cambria" panose="02040503050406030204" charset="0"/>
              </a:rPr>
              <a:t>. Как и все степени 10, </a:t>
            </a:r>
            <a:r>
              <a:rPr lang="ru-RU" sz="2400" i="1" dirty="0" err="1" smtClean="0">
                <a:latin typeface="Cambria" panose="02040503050406030204" charset="0"/>
              </a:rPr>
              <a:t>гугол</a:t>
            </a:r>
            <a:r>
              <a:rPr lang="ru-RU" sz="2400" i="1" dirty="0" smtClean="0">
                <a:latin typeface="Cambria" panose="02040503050406030204" charset="0"/>
              </a:rPr>
              <a:t> имеет только два простых делителя — 2 и 5. Общее количество целых делителей числа </a:t>
            </a:r>
            <a:r>
              <a:rPr lang="ru-RU" sz="2400" i="1" dirty="0" err="1" smtClean="0">
                <a:latin typeface="Cambria" panose="02040503050406030204" charset="0"/>
              </a:rPr>
              <a:t>гугол</a:t>
            </a:r>
            <a:r>
              <a:rPr lang="ru-RU" sz="2400" i="1" dirty="0" smtClean="0">
                <a:latin typeface="Cambria" panose="02040503050406030204" charset="0"/>
              </a:rPr>
              <a:t> превосходит 10 тыс.</a:t>
            </a:r>
            <a:endParaRPr lang="ru-RU" sz="2400" i="1" dirty="0">
              <a:latin typeface="Cambria" panose="02040503050406030204" charset="0"/>
            </a:endParaRPr>
          </a:p>
        </p:txBody>
      </p:sp>
      <p:pic>
        <p:nvPicPr>
          <p:cNvPr id="57346" name="Picture 2" descr="C:\Users\ул\Desktop\ЧИСЛО ГУГОЛ.jpg"/>
          <p:cNvPicPr>
            <a:picLocks noChangeAspect="1" noChangeArrowheads="1"/>
          </p:cNvPicPr>
          <p:nvPr>
            <p:ph idx="1"/>
          </p:nvPr>
        </p:nvPicPr>
        <p:blipFill>
          <a:blip r:embed="rId3" cstate="print"/>
          <a:srcRect/>
          <a:stretch>
            <a:fillRect/>
          </a:stretch>
        </p:blipFill>
        <p:spPr bwMode="auto">
          <a:xfrm>
            <a:off x="5668645" y="-32385"/>
            <a:ext cx="3529330" cy="220599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Удивительно!  Не правда ли?</a:t>
            </a:r>
            <a:endParaRPr lang="ru-RU" dirty="0"/>
          </a:p>
        </p:txBody>
      </p:sp>
      <p:pic>
        <p:nvPicPr>
          <p:cNvPr id="2050" name="Picture 2" descr="C:\Users\ул\Desktop\3.jpg"/>
          <p:cNvPicPr>
            <a:picLocks noGrp="1" noChangeAspect="1" noChangeArrowheads="1"/>
          </p:cNvPicPr>
          <p:nvPr>
            <p:ph idx="1"/>
          </p:nvPr>
        </p:nvPicPr>
        <p:blipFill>
          <a:blip r:embed="rId1" cstate="print"/>
          <a:srcRect/>
          <a:stretch>
            <a:fillRect/>
          </a:stretch>
        </p:blipFill>
        <p:spPr bwMode="auto">
          <a:xfrm>
            <a:off x="2248535" y="1475740"/>
            <a:ext cx="3548380" cy="259016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  Древнем   Египте</a:t>
            </a:r>
            <a:endParaRPr lang="ru-RU" dirty="0"/>
          </a:p>
        </p:txBody>
      </p:sp>
      <p:sp>
        <p:nvSpPr>
          <p:cNvPr id="1028" name="Rectangle 4"/>
          <p:cNvSpPr>
            <a:spLocks noChangeArrowheads="1"/>
          </p:cNvSpPr>
          <p:nvPr/>
        </p:nvSpPr>
        <p:spPr bwMode="auto">
          <a:xfrm>
            <a:off x="301938" y="2484887"/>
            <a:ext cx="8352928" cy="4154984"/>
          </a:xfrm>
          <a:prstGeom prst="rect">
            <a:avLst/>
          </a:prstGeom>
          <a:solidFill>
            <a:srgbClr val="FFFFFF"/>
          </a:solid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ru-RU" sz="2400" b="0" i="0" u="none" strike="noStrike" cap="none" normalizeH="0" baseline="0" dirty="0" smtClean="0">
                <a:ln>
                  <a:noFill/>
                </a:ln>
                <a:solidFill>
                  <a:srgbClr val="252525"/>
                </a:solidFill>
                <a:effectLst/>
                <a:ea typeface="Times New Roman" panose="02020603050405020304" pitchFamily="18" charset="0"/>
                <a:cs typeface="Arial" panose="020B0604020202020204" pitchFamily="34" charset="0"/>
              </a:rPr>
              <a:t>Древнейшие </a:t>
            </a:r>
            <a:r>
              <a:rPr kumimoji="0" lang="ru-RU" sz="2400" b="0" i="0" u="none" strike="noStrike" cap="none" normalizeH="0" baseline="0" dirty="0" smtClean="0">
                <a:ln>
                  <a:noFill/>
                </a:ln>
                <a:effectLst/>
                <a:ea typeface="Times New Roman" panose="02020603050405020304" pitchFamily="18" charset="0"/>
                <a:cs typeface="Arial" panose="020B0604020202020204" pitchFamily="34" charset="0"/>
                <a:hlinkClick r:id="rId1" tooltip="Древний Египет"/>
              </a:rPr>
              <a:t>древнеегипетские</a:t>
            </a:r>
            <a:r>
              <a:rPr kumimoji="0" lang="ru-RU" sz="2400" b="0" i="0" u="none" strike="noStrike" cap="none" normalizeH="0" baseline="0" dirty="0" smtClean="0">
                <a:ln>
                  <a:noFill/>
                </a:ln>
                <a:solidFill>
                  <a:srgbClr val="252525"/>
                </a:solidFill>
                <a:effectLst/>
                <a:ea typeface="Times New Roman" panose="02020603050405020304" pitchFamily="18" charset="0"/>
                <a:cs typeface="Arial" panose="020B0604020202020204" pitchFamily="34" charset="0"/>
              </a:rPr>
              <a:t> математические тексты относятся к началу II тысячелетия до н. э. Математика тогда использовалась</a:t>
            </a:r>
            <a:r>
              <a:rPr lang="ru-RU" sz="2400" dirty="0" smtClean="0">
                <a:ea typeface="Times New Roman" panose="02020603050405020304" pitchFamily="18" charset="0"/>
                <a:cs typeface="Arial" panose="020B0604020202020204" pitchFamily="34" charset="0"/>
              </a:rPr>
              <a:t> </a:t>
            </a:r>
            <a:r>
              <a:rPr kumimoji="0" lang="ru-RU" sz="2400" b="0" i="0" u="none" strike="noStrike" cap="none" normalizeH="0" baseline="0" dirty="0" smtClean="0">
                <a:ln>
                  <a:noFill/>
                </a:ln>
                <a:solidFill>
                  <a:srgbClr val="252525"/>
                </a:solidFill>
                <a:effectLst/>
                <a:ea typeface="Times New Roman" panose="02020603050405020304" pitchFamily="18" charset="0"/>
                <a:cs typeface="Arial" panose="020B0604020202020204" pitchFamily="34" charset="0"/>
              </a:rPr>
              <a:t>в астрономии, мореплавании, землемерии, при строительстве зданий,</a:t>
            </a:r>
            <a:r>
              <a:rPr lang="ru-RU" sz="2400" dirty="0" smtClean="0">
                <a:ea typeface="Times New Roman" panose="02020603050405020304" pitchFamily="18" charset="0"/>
                <a:cs typeface="Arial" panose="020B0604020202020204" pitchFamily="34" charset="0"/>
              </a:rPr>
              <a:t> </a:t>
            </a:r>
            <a:r>
              <a:rPr kumimoji="0" lang="ru-RU" sz="2400" b="0" i="0" u="none" strike="noStrike" cap="none" normalizeH="0" baseline="0" dirty="0" smtClean="0">
                <a:ln>
                  <a:noFill/>
                </a:ln>
                <a:solidFill>
                  <a:srgbClr val="252525"/>
                </a:solidFill>
                <a:effectLst/>
                <a:ea typeface="Times New Roman" panose="02020603050405020304" pitchFamily="18" charset="0"/>
                <a:cs typeface="Arial" panose="020B0604020202020204" pitchFamily="34" charset="0"/>
              </a:rPr>
              <a:t>плотин, каналов и военных укреплений. Денежных расчётов, как и самих денег,</a:t>
            </a:r>
            <a:endParaRPr kumimoji="0" lang="ru-RU" sz="2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ru-RU" sz="2400" b="0" i="0" u="none" strike="noStrike" cap="none" normalizeH="0" baseline="0" dirty="0" smtClean="0">
                <a:ln>
                  <a:noFill/>
                </a:ln>
                <a:solidFill>
                  <a:srgbClr val="252525"/>
                </a:solidFill>
                <a:effectLst/>
                <a:ea typeface="Times New Roman" panose="02020603050405020304" pitchFamily="18" charset="0"/>
                <a:cs typeface="Arial" panose="020B0604020202020204" pitchFamily="34" charset="0"/>
              </a:rPr>
              <a:t> в Египте не было. Египтяне писали на </a:t>
            </a:r>
            <a:r>
              <a:rPr kumimoji="0" lang="ru-RU" sz="2400" b="0" i="0" u="none" strike="noStrike" cap="none" normalizeH="0" baseline="0" dirty="0" smtClean="0">
                <a:ln>
                  <a:noFill/>
                </a:ln>
                <a:solidFill>
                  <a:srgbClr val="0B0080"/>
                </a:solidFill>
                <a:effectLst/>
                <a:ea typeface="Times New Roman" panose="02020603050405020304" pitchFamily="18" charset="0"/>
                <a:cs typeface="Arial" panose="020B0604020202020204" pitchFamily="34" charset="0"/>
                <a:hlinkClick r:id="rId2" tooltip="Папирус"/>
              </a:rPr>
              <a:t>папирусе</a:t>
            </a:r>
            <a:r>
              <a:rPr kumimoji="0" lang="ru-RU" sz="2400" b="0" i="0" u="none" strike="noStrike" cap="none" normalizeH="0" baseline="0" dirty="0" smtClean="0">
                <a:ln>
                  <a:noFill/>
                </a:ln>
                <a:solidFill>
                  <a:srgbClr val="252525"/>
                </a:solidFill>
                <a:effectLst/>
                <a:ea typeface="Times New Roman" panose="02020603050405020304" pitchFamily="18" charset="0"/>
                <a:cs typeface="Arial" panose="020B0604020202020204" pitchFamily="34" charset="0"/>
              </a:rPr>
              <a:t>, который сохраняется плохо,</a:t>
            </a:r>
            <a:r>
              <a:rPr lang="ru-RU" sz="2400" dirty="0" smtClean="0">
                <a:ea typeface="Times New Roman" panose="02020603050405020304" pitchFamily="18" charset="0"/>
                <a:cs typeface="Arial" panose="020B0604020202020204" pitchFamily="34" charset="0"/>
              </a:rPr>
              <a:t> </a:t>
            </a:r>
            <a:r>
              <a:rPr kumimoji="0" lang="ru-RU" sz="2400" b="0" i="0" u="none" strike="noStrike" cap="none" normalizeH="0" baseline="0" dirty="0" smtClean="0">
                <a:ln>
                  <a:noFill/>
                </a:ln>
                <a:solidFill>
                  <a:srgbClr val="252525"/>
                </a:solidFill>
                <a:effectLst/>
                <a:ea typeface="Times New Roman" panose="02020603050405020304" pitchFamily="18" charset="0"/>
                <a:cs typeface="Arial" panose="020B0604020202020204" pitchFamily="34" charset="0"/>
              </a:rPr>
              <a:t>и поэтому наши знания о математике Египта существенно меньше, чем о</a:t>
            </a:r>
            <a:r>
              <a:rPr lang="ru-RU" sz="2400" dirty="0" smtClean="0">
                <a:solidFill>
                  <a:srgbClr val="252525"/>
                </a:solidFill>
                <a:ea typeface="Times New Roman" panose="02020603050405020304" pitchFamily="18" charset="0"/>
                <a:cs typeface="Arial" panose="020B0604020202020204" pitchFamily="34" charset="0"/>
              </a:rPr>
              <a:t>  </a:t>
            </a:r>
            <a:r>
              <a:rPr kumimoji="0" lang="ru-RU" sz="2400" b="0" i="0" u="none" strike="noStrike" cap="none" normalizeH="0" baseline="0" dirty="0" smtClean="0">
                <a:ln>
                  <a:noFill/>
                </a:ln>
                <a:solidFill>
                  <a:srgbClr val="0B0080"/>
                </a:solidFill>
                <a:effectLst/>
                <a:ea typeface="Calibri" panose="020F0502020204030204" pitchFamily="34" charset="0"/>
                <a:cs typeface="Arial" panose="020B0604020202020204" pitchFamily="34" charset="0"/>
                <a:hlinkClick r:id="rId3" tooltip="Вавилонская математика"/>
              </a:rPr>
              <a:t>математике Вавилона</a:t>
            </a:r>
            <a:r>
              <a:rPr kumimoji="0" lang="ru-RU" sz="2400" b="0" i="0" u="none" strike="noStrike" cap="none" normalizeH="0" baseline="0" dirty="0" smtClean="0">
                <a:ln>
                  <a:noFill/>
                </a:ln>
                <a:solidFill>
                  <a:srgbClr val="252525"/>
                </a:solidFill>
                <a:effectLst/>
                <a:ea typeface="Calibri" panose="020F0502020204030204" pitchFamily="34" charset="0"/>
                <a:cs typeface="Arial" panose="020B0604020202020204" pitchFamily="34" charset="0"/>
              </a:rPr>
              <a:t> или </a:t>
            </a:r>
            <a:r>
              <a:rPr kumimoji="0" lang="ru-RU" sz="2400" b="0" i="0" u="none" strike="noStrike" cap="none" normalizeH="0" baseline="0" dirty="0" smtClean="0">
                <a:ln>
                  <a:noFill/>
                </a:ln>
                <a:solidFill>
                  <a:srgbClr val="0B0080"/>
                </a:solidFill>
                <a:effectLst/>
                <a:ea typeface="Calibri" panose="020F0502020204030204" pitchFamily="34" charset="0"/>
                <a:cs typeface="Arial" panose="020B0604020202020204" pitchFamily="34" charset="0"/>
                <a:hlinkClick r:id="rId4" tooltip="Математика в Древней Греции"/>
              </a:rPr>
              <a:t>Греции</a:t>
            </a:r>
            <a:r>
              <a:rPr kumimoji="0" lang="ru-RU" sz="2400" b="0" i="0" u="none" strike="noStrike" cap="none" normalizeH="0" baseline="0" dirty="0" smtClean="0">
                <a:ln>
                  <a:noFill/>
                </a:ln>
                <a:solidFill>
                  <a:srgbClr val="252525"/>
                </a:solidFill>
                <a:effectLst/>
                <a:ea typeface="Calibri" panose="020F0502020204030204" pitchFamily="34" charset="0"/>
                <a:cs typeface="Arial" panose="020B0604020202020204" pitchFamily="34" charset="0"/>
              </a:rPr>
              <a:t>. Вероятно, она была развита лучше, чем можно представить, исходя из дошедших до нас документов. </a:t>
            </a:r>
            <a:r>
              <a:rPr kumimoji="0" lang="ru-RU" sz="2400" b="0" i="0" u="none" strike="noStrike" cap="none" normalizeH="0" baseline="0" dirty="0" smtClean="0">
                <a:ln>
                  <a:noFill/>
                </a:ln>
                <a:solidFill>
                  <a:schemeClr val="tx1"/>
                </a:solidFill>
                <a:effectLst/>
                <a:cs typeface="Arial" panose="020B0604020202020204" pitchFamily="34" charset="0"/>
              </a:rPr>
              <a:t> </a:t>
            </a:r>
            <a:endParaRPr kumimoji="0" lang="ru-RU" sz="2400" b="0" i="0" u="none" strike="noStrike" cap="none" normalizeH="0" baseline="0" dirty="0" smtClean="0">
              <a:ln>
                <a:noFill/>
              </a:ln>
              <a:solidFill>
                <a:schemeClr val="tx1"/>
              </a:solidFill>
              <a:effectLst/>
              <a:cs typeface="Arial" panose="020B0604020202020204" pitchFamily="34" charset="0"/>
            </a:endParaRPr>
          </a:p>
        </p:txBody>
      </p:sp>
      <p:pic>
        <p:nvPicPr>
          <p:cNvPr id="1026" name="Picture 2" descr="C:\Users\ул\Desktop\О ЧИСЛАХ\Egipetskie-chisla.jpg"/>
          <p:cNvPicPr>
            <a:picLocks noChangeAspect="1" noChangeArrowheads="1"/>
          </p:cNvPicPr>
          <p:nvPr>
            <p:ph idx="1"/>
          </p:nvPr>
        </p:nvPicPr>
        <p:blipFill>
          <a:blip r:embed="rId5" cstate="print"/>
          <a:srcRect/>
          <a:stretch>
            <a:fillRect/>
          </a:stretch>
        </p:blipFill>
        <p:spPr bwMode="auto">
          <a:xfrm>
            <a:off x="5246370" y="3810"/>
            <a:ext cx="3932555" cy="243903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Числа  в древнем </a:t>
            </a:r>
            <a:r>
              <a:rPr lang="ru-RU" dirty="0" err="1" smtClean="0"/>
              <a:t>египте</a:t>
            </a:r>
            <a:endParaRPr lang="ru-RU" dirty="0"/>
          </a:p>
        </p:txBody>
      </p:sp>
      <p:pic>
        <p:nvPicPr>
          <p:cNvPr id="5" name="Содержимое 4" descr="mat-002.gif"/>
          <p:cNvPicPr>
            <a:picLocks noGrp="1" noChangeAspect="1"/>
          </p:cNvPicPr>
          <p:nvPr>
            <p:ph idx="1"/>
          </p:nvPr>
        </p:nvPicPr>
        <p:blipFill>
          <a:blip r:embed="rId1" cstate="print"/>
          <a:stretch>
            <a:fillRect/>
          </a:stretch>
        </p:blipFill>
        <p:spPr>
          <a:xfrm>
            <a:off x="539552" y="1556792"/>
            <a:ext cx="8064896" cy="460851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Древний  Вавилон</a:t>
            </a:r>
            <a:endParaRPr lang="ru-RU" dirty="0"/>
          </a:p>
        </p:txBody>
      </p:sp>
      <p:sp>
        <p:nvSpPr>
          <p:cNvPr id="9" name="Прямоугольник 8"/>
          <p:cNvSpPr/>
          <p:nvPr/>
        </p:nvSpPr>
        <p:spPr>
          <a:xfrm>
            <a:off x="467544" y="1412776"/>
            <a:ext cx="8136904" cy="4801314"/>
          </a:xfrm>
          <a:prstGeom prst="rect">
            <a:avLst/>
          </a:prstGeom>
        </p:spPr>
        <p:txBody>
          <a:bodyPr wrap="square">
            <a:spAutoFit/>
          </a:bodyPr>
          <a:lstStyle/>
          <a:p>
            <a:r>
              <a:rPr lang="ru-RU" dirty="0" smtClean="0"/>
              <a:t>В древнем Вавилоне примерно за 40 веков до нашего времени создалась поместная (позиционная) нумерация, т.е. такой способ изображения чисел, при котором одна и та же цифра может обозначать разные числа, смотря по месту, занимаемому этой цифрой. Наша теперешняя нумерация - тоже поместная, однако в вавилонской поместной нумерации ту роль, которую играет у нас число 10, играло число 60 и поэтому эту нумерацию называют шестидесятеричной. Числа, меньшие 60, обозначались с помощью двух знаков: для единиц и для десятков. Из-за того, что вавилоняне писали на глиняных дощечках палочками треугольной формы эти знаки имели треугольный вид. </a:t>
            </a:r>
            <a:r>
              <a:rPr lang="ru-RU" dirty="0" err="1" smtClean="0"/>
              <a:t>Шестидесятиричная</a:t>
            </a:r>
            <a:r>
              <a:rPr lang="ru-RU" dirty="0" smtClean="0"/>
              <a:t> запись целых чисел не получила распространения за пределами ассиро-вавилонского царства, но </a:t>
            </a:r>
            <a:r>
              <a:rPr lang="ru-RU" dirty="0" err="1" smtClean="0"/>
              <a:t>шестидесятиричные</a:t>
            </a:r>
            <a:r>
              <a:rPr lang="ru-RU" dirty="0" smtClean="0"/>
              <a:t> дроби проникли далеко за эти пределы: в страны Среднего Востока, Средней Азии, в Северную Африку и Западную Европу. Они широко применялись, особенно в астрономии, вплоть до изобретения десятичных дробей. Следы </a:t>
            </a:r>
            <a:r>
              <a:rPr lang="ru-RU" dirty="0" err="1" smtClean="0"/>
              <a:t>шестидесятиричных</a:t>
            </a:r>
            <a:r>
              <a:rPr lang="ru-RU" dirty="0" smtClean="0"/>
              <a:t> дробей сохраняются и поныне в делении углового и дугового градуса (а также часа) на 60 минут и минуты на 60 секунд.</a:t>
            </a:r>
            <a:endParaRPr lang="ru-RU" dirty="0" smtClean="0"/>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Числа  древнего </a:t>
            </a:r>
            <a:r>
              <a:rPr lang="ru-RU" dirty="0" err="1" smtClean="0"/>
              <a:t>вавилона</a:t>
            </a:r>
            <a:endParaRPr lang="ru-RU" dirty="0"/>
          </a:p>
        </p:txBody>
      </p:sp>
      <p:pic>
        <p:nvPicPr>
          <p:cNvPr id="4098" name="Picture 2" descr="C:\Users\ул\Desktop\О ЧИСЛАХ\vavilon_60.jpg"/>
          <p:cNvPicPr>
            <a:picLocks noGrp="1" noChangeAspect="1" noChangeArrowheads="1"/>
          </p:cNvPicPr>
          <p:nvPr>
            <p:ph sz="half" idx="1"/>
          </p:nvPr>
        </p:nvPicPr>
        <p:blipFill>
          <a:blip r:embed="rId1" cstate="print"/>
          <a:srcRect/>
          <a:stretch>
            <a:fillRect/>
          </a:stretch>
        </p:blipFill>
        <p:spPr bwMode="auto">
          <a:xfrm>
            <a:off x="628015" y="1766570"/>
            <a:ext cx="3543300" cy="4391025"/>
          </a:xfrm>
          <a:prstGeom prst="rect">
            <a:avLst/>
          </a:prstGeom>
          <a:noFill/>
        </p:spPr>
      </p:pic>
      <p:pic>
        <p:nvPicPr>
          <p:cNvPr id="5122" name="Picture 2" descr="C:\Users\ул\Desktop\О ЧИСЛАХ\chif.jpg"/>
          <p:cNvPicPr>
            <a:picLocks noGrp="1" noChangeAspect="1" noChangeArrowheads="1"/>
          </p:cNvPicPr>
          <p:nvPr>
            <p:ph sz="half" idx="2"/>
          </p:nvPr>
        </p:nvPicPr>
        <p:blipFill>
          <a:blip r:embed="rId2" cstate="print"/>
          <a:srcRect/>
          <a:stretch>
            <a:fillRect/>
          </a:stretch>
        </p:blipFill>
        <p:spPr bwMode="auto">
          <a:xfrm>
            <a:off x="4648200" y="2416810"/>
            <a:ext cx="4343400" cy="3090545"/>
          </a:xfrm>
          <a:prstGeom prst="rect">
            <a:avLst/>
          </a:prstGeom>
          <a:noFill/>
        </p:spPr>
      </p:pic>
      <p:sp>
        <p:nvSpPr>
          <p:cNvPr id="3" name="Text Box 2"/>
          <p:cNvSpPr txBox="1"/>
          <p:nvPr/>
        </p:nvSpPr>
        <p:spPr>
          <a:xfrm>
            <a:off x="4502785" y="1901190"/>
            <a:ext cx="1862455" cy="614680"/>
          </a:xfrm>
          <a:prstGeom prst="rect">
            <a:avLst/>
          </a:prstGeom>
          <a:noFill/>
        </p:spPr>
        <p:txBody>
          <a:bodyPr wrap="none" rtlCol="0" anchor="t">
            <a:spAutoFit/>
          </a:bodyPr>
          <a:p>
            <a:r>
              <a:rPr lang="ru-RU" sz="2800" dirty="0" smtClean="0">
                <a:sym typeface="+mn-ea"/>
              </a:rPr>
              <a:t>Или так</a:t>
            </a:r>
            <a:endParaRPr lang="en-US" sz="2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Древний </a:t>
            </a:r>
            <a:r>
              <a:rPr lang="ru-RU" dirty="0" err="1" smtClean="0"/>
              <a:t>рим</a:t>
            </a:r>
            <a:endParaRPr lang="ru-RU" dirty="0"/>
          </a:p>
        </p:txBody>
      </p:sp>
      <p:sp>
        <p:nvSpPr>
          <p:cNvPr id="3" name="Содержимое 2"/>
          <p:cNvSpPr>
            <a:spLocks noGrp="1"/>
          </p:cNvSpPr>
          <p:nvPr>
            <p:ph idx="1"/>
          </p:nvPr>
        </p:nvSpPr>
        <p:spPr/>
        <p:txBody>
          <a:bodyPr>
            <a:normAutofit fontScale="70000" lnSpcReduction="20000"/>
          </a:bodyPr>
          <a:lstStyle/>
          <a:p>
            <a:r>
              <a:rPr lang="ru-RU" b="1" dirty="0" smtClean="0"/>
              <a:t>Римские цифры</a:t>
            </a:r>
            <a:r>
              <a:rPr lang="ru-RU" dirty="0" smtClean="0"/>
              <a:t> — </a:t>
            </a:r>
            <a:r>
              <a:rPr lang="ru-RU" dirty="0" err="1" smtClean="0">
                <a:hlinkClick r:id="rId1" tooltip="Цифры"/>
              </a:rPr>
              <a:t>цифры</a:t>
            </a:r>
            <a:r>
              <a:rPr lang="ru-RU" dirty="0" smtClean="0"/>
              <a:t>, использовавшиеся древними римлянами в своей </a:t>
            </a:r>
            <a:r>
              <a:rPr lang="ru-RU" dirty="0" smtClean="0">
                <a:hlinkClick r:id="rId2" tooltip="Система счисления"/>
              </a:rPr>
              <a:t>непозиционной системе счисления</a:t>
            </a:r>
            <a:r>
              <a:rPr lang="ru-RU" dirty="0" smtClean="0"/>
              <a:t>.</a:t>
            </a:r>
            <a:endParaRPr lang="ru-RU" dirty="0" smtClean="0"/>
          </a:p>
          <a:p>
            <a:r>
              <a:rPr lang="ru-RU" dirty="0" smtClean="0">
                <a:hlinkClick r:id="rId3" tooltip="Натуральное число"/>
              </a:rPr>
              <a:t>Натуральные числа</a:t>
            </a:r>
            <a:r>
              <a:rPr lang="ru-RU" dirty="0" smtClean="0"/>
              <a:t> записываются при помощи повторения этих цифр. При этом, если большая цифра стоит перед меньшей, то они складываются (принцип сложения), если же меньшая стоит перед большей, то меньшая вычитается из большей (принцип вычитания). Последнее правило применяется только во избежание четырёхкратного повторения одной и той же цифры.</a:t>
            </a:r>
            <a:endParaRPr lang="ru-RU" dirty="0" smtClean="0"/>
          </a:p>
          <a:p>
            <a:r>
              <a:rPr lang="ru-RU" dirty="0" smtClean="0"/>
              <a:t>Римские цифры появились за 500 лет до нашей эры у </a:t>
            </a:r>
            <a:r>
              <a:rPr lang="ru-RU" dirty="0" smtClean="0">
                <a:hlinkClick r:id="rId4" tooltip="Этруски"/>
              </a:rPr>
              <a:t>этрусков</a:t>
            </a:r>
            <a:r>
              <a:rPr lang="ru-RU" dirty="0" smtClean="0"/>
              <a:t>, которые могли заимствовать часть цифр у </a:t>
            </a:r>
            <a:r>
              <a:rPr lang="ru-RU" dirty="0" err="1" smtClean="0"/>
              <a:t>прото-кельтов</a:t>
            </a:r>
            <a:r>
              <a:rPr lang="ru-RU" dirty="0" smtClean="0"/>
              <a:t>. В русском языке для закрепления в памяти буквенных обозначений цифр в порядке убывания существуют </a:t>
            </a:r>
            <a:r>
              <a:rPr lang="ru-RU" dirty="0" smtClean="0">
                <a:hlinkClick r:id="rId5" tooltip="Мнемоника"/>
              </a:rPr>
              <a:t>мнемонические</a:t>
            </a:r>
            <a:r>
              <a:rPr lang="ru-RU" dirty="0" smtClean="0"/>
              <a:t> правила:</a:t>
            </a:r>
            <a:endParaRPr lang="ru-RU" dirty="0" smtClean="0"/>
          </a:p>
          <a:p>
            <a:r>
              <a:rPr lang="ru-RU" b="1" dirty="0" smtClean="0"/>
              <a:t>М</a:t>
            </a:r>
            <a:r>
              <a:rPr lang="ru-RU" dirty="0" smtClean="0"/>
              <a:t>ы </a:t>
            </a:r>
            <a:r>
              <a:rPr lang="ru-RU" b="1" dirty="0" err="1" smtClean="0"/>
              <a:t>D</a:t>
            </a:r>
            <a:r>
              <a:rPr lang="ru-RU" dirty="0" err="1" smtClean="0"/>
              <a:t>арим</a:t>
            </a:r>
            <a:r>
              <a:rPr lang="ru-RU" dirty="0" smtClean="0"/>
              <a:t> </a:t>
            </a:r>
            <a:r>
              <a:rPr lang="ru-RU" b="1" dirty="0" smtClean="0"/>
              <a:t>С</a:t>
            </a:r>
            <a:r>
              <a:rPr lang="ru-RU" dirty="0" smtClean="0"/>
              <a:t>очные </a:t>
            </a:r>
            <a:r>
              <a:rPr lang="ru-RU" b="1" dirty="0" err="1" smtClean="0"/>
              <a:t>L</a:t>
            </a:r>
            <a:r>
              <a:rPr lang="ru-RU" dirty="0" err="1" smtClean="0"/>
              <a:t>имоны</a:t>
            </a:r>
            <a:r>
              <a:rPr lang="ru-RU" dirty="0" smtClean="0"/>
              <a:t>, </a:t>
            </a:r>
            <a:r>
              <a:rPr lang="ru-RU" b="1" dirty="0" smtClean="0"/>
              <a:t>Х</a:t>
            </a:r>
            <a:r>
              <a:rPr lang="ru-RU" dirty="0" smtClean="0"/>
              <a:t>ватит </a:t>
            </a:r>
            <a:r>
              <a:rPr lang="ru-RU" b="1" dirty="0" err="1" smtClean="0"/>
              <a:t>V</a:t>
            </a:r>
            <a:r>
              <a:rPr lang="ru-RU" dirty="0" err="1" smtClean="0"/>
              <a:t>сем</a:t>
            </a:r>
            <a:r>
              <a:rPr lang="ru-RU" dirty="0" smtClean="0"/>
              <a:t> </a:t>
            </a:r>
            <a:r>
              <a:rPr lang="ru-RU" b="1" dirty="0" err="1" smtClean="0"/>
              <a:t>I</a:t>
            </a:r>
            <a:r>
              <a:rPr lang="ru-RU" dirty="0" err="1" smtClean="0"/>
              <a:t>х</a:t>
            </a:r>
            <a:r>
              <a:rPr lang="ru-RU" dirty="0" smtClean="0"/>
              <a:t>.</a:t>
            </a:r>
            <a:endParaRPr lang="ru-RU" dirty="0" smtClean="0"/>
          </a:p>
          <a:p>
            <a:r>
              <a:rPr lang="ru-RU" b="1" dirty="0" err="1" smtClean="0"/>
              <a:t>M</a:t>
            </a:r>
            <a:r>
              <a:rPr lang="ru-RU" dirty="0" err="1" smtClean="0"/>
              <a:t>ы</a:t>
            </a:r>
            <a:r>
              <a:rPr lang="ru-RU" dirty="0" smtClean="0"/>
              <a:t> </a:t>
            </a:r>
            <a:r>
              <a:rPr lang="ru-RU" b="1" dirty="0" err="1" smtClean="0"/>
              <a:t>D</a:t>
            </a:r>
            <a:r>
              <a:rPr lang="ru-RU" dirty="0" err="1" smtClean="0"/>
              <a:t>аем</a:t>
            </a:r>
            <a:r>
              <a:rPr lang="ru-RU" dirty="0" smtClean="0"/>
              <a:t> </a:t>
            </a:r>
            <a:r>
              <a:rPr lang="ru-RU" b="1" dirty="0" err="1" smtClean="0"/>
              <a:t>C</a:t>
            </a:r>
            <a:r>
              <a:rPr lang="ru-RU" dirty="0" err="1" smtClean="0"/>
              <a:t>оветы</a:t>
            </a:r>
            <a:r>
              <a:rPr lang="ru-RU" dirty="0" smtClean="0"/>
              <a:t> </a:t>
            </a:r>
            <a:r>
              <a:rPr lang="ru-RU" b="1" dirty="0" err="1" smtClean="0"/>
              <a:t>L</a:t>
            </a:r>
            <a:r>
              <a:rPr lang="ru-RU" dirty="0" err="1" smtClean="0"/>
              <a:t>ишь</a:t>
            </a:r>
            <a:r>
              <a:rPr lang="ru-RU" dirty="0" smtClean="0"/>
              <a:t> </a:t>
            </a:r>
            <a:r>
              <a:rPr lang="ru-RU" b="1" dirty="0" err="1" smtClean="0"/>
              <a:t>X</a:t>
            </a:r>
            <a:r>
              <a:rPr lang="ru-RU" dirty="0" err="1" smtClean="0"/>
              <a:t>орошо</a:t>
            </a:r>
            <a:r>
              <a:rPr lang="ru-RU" dirty="0" smtClean="0"/>
              <a:t> </a:t>
            </a:r>
            <a:r>
              <a:rPr lang="ru-RU" b="1" dirty="0" err="1" smtClean="0"/>
              <a:t>V</a:t>
            </a:r>
            <a:r>
              <a:rPr lang="ru-RU" dirty="0" err="1" smtClean="0"/>
              <a:t>оспитанным</a:t>
            </a:r>
            <a:r>
              <a:rPr lang="ru-RU" dirty="0" smtClean="0"/>
              <a:t> </a:t>
            </a:r>
            <a:r>
              <a:rPr lang="ru-RU" b="1" dirty="0" err="1" smtClean="0"/>
              <a:t>I</a:t>
            </a:r>
            <a:r>
              <a:rPr lang="ru-RU" dirty="0" err="1" smtClean="0"/>
              <a:t>ндивидуумам</a:t>
            </a:r>
            <a:endParaRPr lang="ru-RU" dirty="0" smtClean="0"/>
          </a:p>
          <a:p>
            <a:r>
              <a:rPr lang="ru-RU" dirty="0" smtClean="0"/>
              <a:t>Соответственно </a:t>
            </a:r>
            <a:r>
              <a:rPr lang="ru-RU" b="1" dirty="0" smtClean="0"/>
              <a:t>M, D, C, L, X, V, I</a:t>
            </a:r>
            <a:endParaRPr lang="ru-RU" dirty="0" smtClean="0"/>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Римские цифры</a:t>
            </a:r>
            <a:endParaRPr lang="ru-RU" dirty="0"/>
          </a:p>
        </p:txBody>
      </p:sp>
      <p:pic>
        <p:nvPicPr>
          <p:cNvPr id="3" name="Content Placeholder 2"/>
          <p:cNvPicPr>
            <a:picLocks noChangeAspect="1"/>
          </p:cNvPicPr>
          <p:nvPr>
            <p:ph sz="half" idx="2"/>
          </p:nvPr>
        </p:nvPicPr>
        <p:blipFill>
          <a:blip r:embed="rId1"/>
          <a:stretch>
            <a:fillRect/>
          </a:stretch>
        </p:blipFill>
        <p:spPr>
          <a:xfrm>
            <a:off x="4779645" y="-5715"/>
            <a:ext cx="4343400" cy="2313305"/>
          </a:xfrm>
          <a:prstGeom prst="rect">
            <a:avLst/>
          </a:prstGeom>
        </p:spPr>
      </p:pic>
      <p:pic>
        <p:nvPicPr>
          <p:cNvPr id="5" name="Content Placeholder 4"/>
          <p:cNvPicPr>
            <a:picLocks noChangeAspect="1"/>
          </p:cNvPicPr>
          <p:nvPr>
            <p:ph sz="half" idx="1"/>
          </p:nvPr>
        </p:nvPicPr>
        <p:blipFill>
          <a:blip r:embed="rId2"/>
          <a:stretch>
            <a:fillRect/>
          </a:stretch>
        </p:blipFill>
        <p:spPr>
          <a:xfrm>
            <a:off x="427355" y="2421255"/>
            <a:ext cx="5711190" cy="34226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Или так</a:t>
            </a:r>
            <a:endParaRPr lang="ru-RU" dirty="0"/>
          </a:p>
        </p:txBody>
      </p:sp>
      <p:pic>
        <p:nvPicPr>
          <p:cNvPr id="3074" name="Picture 2" descr="C:\Users\ул\Desktop\15-03-062.jpg"/>
          <p:cNvPicPr>
            <a:picLocks noGrp="1" noChangeAspect="1" noChangeArrowheads="1"/>
          </p:cNvPicPr>
          <p:nvPr>
            <p:ph idx="1"/>
          </p:nvPr>
        </p:nvPicPr>
        <p:blipFill>
          <a:blip r:embed="rId1" cstate="print"/>
          <a:srcRect/>
          <a:stretch>
            <a:fillRect/>
          </a:stretch>
        </p:blipFill>
        <p:spPr bwMode="auto">
          <a:xfrm>
            <a:off x="395536" y="1340768"/>
            <a:ext cx="8280920" cy="511256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825" y="359410"/>
            <a:ext cx="3133725" cy="605790"/>
          </a:xfrm>
        </p:spPr>
        <p:txBody>
          <a:bodyPr>
            <a:normAutofit fontScale="90000"/>
          </a:bodyPr>
          <a:lstStyle/>
          <a:p>
            <a:r>
              <a:rPr lang="ru-RU" dirty="0" smtClean="0"/>
              <a:t>Древняя </a:t>
            </a:r>
            <a:r>
              <a:rPr lang="ru-RU" dirty="0" err="1" smtClean="0"/>
              <a:t>русь</a:t>
            </a:r>
            <a:endParaRPr lang="ru-RU" dirty="0"/>
          </a:p>
        </p:txBody>
      </p:sp>
      <p:sp>
        <p:nvSpPr>
          <p:cNvPr id="3" name="Прямоугольник 2"/>
          <p:cNvSpPr/>
          <p:nvPr/>
        </p:nvSpPr>
        <p:spPr>
          <a:xfrm rot="10800000" flipV="1">
            <a:off x="123825" y="2978150"/>
            <a:ext cx="8670290" cy="3723640"/>
          </a:xfrm>
          <a:prstGeom prst="rect">
            <a:avLst/>
          </a:prstGeom>
        </p:spPr>
        <p:txBody>
          <a:bodyPr wrap="square">
            <a:spAutoFit/>
          </a:bodyPr>
          <a:lstStyle/>
          <a:p>
            <a:r>
              <a:rPr lang="ru-RU" sz="2800" dirty="0" smtClean="0"/>
              <a:t>На Руси тоже было алфавитное обозначение чисел кириллицей. Чтоб отличить число от обычной буквы употреблялся особый знак ~ - титло. Для обозначения тысяч перед буквой ставился знак (҂). Часто годы обозначаются "от сотворения мира". Чтобы перевести год из такого формата в обычный, достаточно вычесть 5508</a:t>
            </a:r>
            <a:r>
              <a:rPr lang="ru-RU" sz="3600" dirty="0" smtClean="0"/>
              <a:t>.</a:t>
            </a:r>
            <a:endParaRPr lang="ru-RU" sz="3600" dirty="0"/>
          </a:p>
        </p:txBody>
      </p:sp>
      <p:pic>
        <p:nvPicPr>
          <p:cNvPr id="5" name="Содержимое 4" descr="Chisla-drevney-rusi.gif"/>
          <p:cNvPicPr>
            <a:picLocks noGrp="1" noChangeAspect="1"/>
          </p:cNvPicPr>
          <p:nvPr>
            <p:ph idx="1"/>
          </p:nvPr>
        </p:nvPicPr>
        <p:blipFill>
          <a:blip r:embed="rId1" cstate="print"/>
          <a:stretch>
            <a:fillRect/>
          </a:stretch>
        </p:blipFill>
        <p:spPr>
          <a:xfrm>
            <a:off x="4058920" y="41910"/>
            <a:ext cx="5051425" cy="2736215"/>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5459</Words>
  <Application>WPS Presentation</Application>
  <PresentationFormat>Экран (4:3)</PresentationFormat>
  <Paragraphs>81</Paragraphs>
  <Slides>16</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16</vt:i4>
      </vt:variant>
    </vt:vector>
  </HeadingPairs>
  <TitlesOfParts>
    <vt:vector size="31" baseType="lpstr">
      <vt:lpstr>Arial</vt:lpstr>
      <vt:lpstr>SimSun</vt:lpstr>
      <vt:lpstr>Wingdings</vt:lpstr>
      <vt:lpstr>Wingdings 2</vt:lpstr>
      <vt:lpstr>Times New Roman</vt:lpstr>
      <vt:lpstr>Calibri</vt:lpstr>
      <vt:lpstr>inherit</vt:lpstr>
      <vt:lpstr>Franklin Gothic Book</vt:lpstr>
      <vt:lpstr>Segoe Print</vt:lpstr>
      <vt:lpstr>Franklin Gothic Medium</vt:lpstr>
      <vt:lpstr>Microsoft YaHei</vt:lpstr>
      <vt:lpstr>Wingdings</vt:lpstr>
      <vt:lpstr>Comic Sans MS</vt:lpstr>
      <vt:lpstr>Cambria</vt:lpstr>
      <vt:lpstr>Трек</vt:lpstr>
      <vt:lpstr>Подготовила   шишкова елена николаевна  мбоу сош №29  г. владимир</vt:lpstr>
      <vt:lpstr>В  Древнем   Египте</vt:lpstr>
      <vt:lpstr>Числа  в древнем египте</vt:lpstr>
      <vt:lpstr>Древний  Вавилон</vt:lpstr>
      <vt:lpstr>Числа  древнего вавилона</vt:lpstr>
      <vt:lpstr>Древний рим</vt:lpstr>
      <vt:lpstr>Римские цифры</vt:lpstr>
      <vt:lpstr>Или так</vt:lpstr>
      <vt:lpstr>Древняя русь</vt:lpstr>
      <vt:lpstr>Немного из истории</vt:lpstr>
      <vt:lpstr>А вот так выглядит эволюция цифр у разных народов</vt:lpstr>
      <vt:lpstr>Пожелание.</vt:lpstr>
      <vt:lpstr>НЕМНОГО О ЧИСЛАХ ФИБОНАЧЧИ</vt:lpstr>
      <vt:lpstr>КОЕ-ЧТО О ЧИСЛАХ  ФИБОНАЧЧИ</vt:lpstr>
      <vt:lpstr>ЧИСЛО  ГУГОЛ</vt:lpstr>
      <vt:lpstr>Удивительно!  Не правда ли?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Подготовила   шишкова елена николаевна  мбоу сош №29  г. владимир</dc:title>
  <dc:creator>ул</dc:creator>
  <cp:lastModifiedBy>Hope</cp:lastModifiedBy>
  <cp:revision>75</cp:revision>
  <dcterms:created xsi:type="dcterms:W3CDTF">2015-03-26T18:31:00Z</dcterms:created>
  <dcterms:modified xsi:type="dcterms:W3CDTF">2018-09-30T14:47:24Z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1033-10.2.0.5824</vt:lpwstr>
  </property>
</Properties>
</file>