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72925A2-8F0D-452D-9959-836BF049C0D0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FE06CF9-5E82-489A-9F6E-071E44454FF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199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25A2-8F0D-452D-9959-836BF049C0D0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6CF9-5E82-489A-9F6E-071E44454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39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25A2-8F0D-452D-9959-836BF049C0D0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6CF9-5E82-489A-9F6E-071E44454FF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880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25A2-8F0D-452D-9959-836BF049C0D0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6CF9-5E82-489A-9F6E-071E44454FF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142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25A2-8F0D-452D-9959-836BF049C0D0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6CF9-5E82-489A-9F6E-071E44454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551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25A2-8F0D-452D-9959-836BF049C0D0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6CF9-5E82-489A-9F6E-071E44454FF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091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25A2-8F0D-452D-9959-836BF049C0D0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6CF9-5E82-489A-9F6E-071E44454FF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105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25A2-8F0D-452D-9959-836BF049C0D0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6CF9-5E82-489A-9F6E-071E44454FF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335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25A2-8F0D-452D-9959-836BF049C0D0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6CF9-5E82-489A-9F6E-071E44454FF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39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25A2-8F0D-452D-9959-836BF049C0D0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6CF9-5E82-489A-9F6E-071E44454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716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25A2-8F0D-452D-9959-836BF049C0D0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6CF9-5E82-489A-9F6E-071E44454FF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11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25A2-8F0D-452D-9959-836BF049C0D0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6CF9-5E82-489A-9F6E-071E44454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58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25A2-8F0D-452D-9959-836BF049C0D0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6CF9-5E82-489A-9F6E-071E44454FF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74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25A2-8F0D-452D-9959-836BF049C0D0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6CF9-5E82-489A-9F6E-071E44454FF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0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25A2-8F0D-452D-9959-836BF049C0D0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6CF9-5E82-489A-9F6E-071E44454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44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25A2-8F0D-452D-9959-836BF049C0D0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6CF9-5E82-489A-9F6E-071E44454FF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93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25A2-8F0D-452D-9959-836BF049C0D0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06CF9-5E82-489A-9F6E-071E44454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79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2925A2-8F0D-452D-9959-836BF049C0D0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E06CF9-5E82-489A-9F6E-071E44454F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90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EA5AC-94D5-4EA0-8647-F87ED49C2A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История цифр и чисел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3BA33A-FF9C-4D9C-B6E2-8BA29B0D68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Вавилон</a:t>
            </a:r>
          </a:p>
          <a:p>
            <a:r>
              <a:rPr lang="ru-RU" dirty="0"/>
              <a:t>Работу выполнили учащиеся 5б класса:</a:t>
            </a:r>
          </a:p>
          <a:p>
            <a:r>
              <a:rPr lang="ru-RU" dirty="0"/>
              <a:t>Петров Василий, Темнов Илья, Сидоров Петр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749DAA-2CFB-4DB4-BC27-B049BE5EBC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763">
            <a:off x="563326" y="661247"/>
            <a:ext cx="2671776" cy="19394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261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95AD726-9735-4206-9806-C9EA7394D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723355"/>
            <a:ext cx="8939813" cy="354022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639F24B-BD07-4BD2-B9BA-238E698F15F4}"/>
              </a:ext>
            </a:extLst>
          </p:cNvPr>
          <p:cNvSpPr/>
          <p:nvPr/>
        </p:nvSpPr>
        <p:spPr>
          <a:xfrm>
            <a:off x="2852690" y="518377"/>
            <a:ext cx="859950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NewRomanPSMT"/>
              </a:rPr>
              <a:t>Число</a:t>
            </a:r>
            <a:r>
              <a:rPr lang="ru-RU" sz="2400" dirty="0">
                <a:solidFill>
                  <a:srgbClr val="000000"/>
                </a:solidFill>
                <a:latin typeface="TimesNewRomanPSMT"/>
              </a:rPr>
              <a:t> – одно из основных понятий математики.</a:t>
            </a:r>
            <a:r>
              <a:rPr lang="ru-RU" sz="2400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DDF4487-26F5-42F1-9C6B-4B107D274DC8}"/>
              </a:ext>
            </a:extLst>
          </p:cNvPr>
          <p:cNvSpPr/>
          <p:nvPr/>
        </p:nvSpPr>
        <p:spPr>
          <a:xfrm>
            <a:off x="603682" y="934304"/>
            <a:ext cx="1122137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NewRomanPSMT"/>
              </a:rPr>
              <a:t>Счёт долгое время оставался только вещественным — использовались пальцы, камешки, пометки и т. п. </a:t>
            </a:r>
          </a:p>
          <a:p>
            <a:r>
              <a:rPr lang="ru-RU" sz="2400" dirty="0">
                <a:solidFill>
                  <a:srgbClr val="000000"/>
                </a:solidFill>
                <a:latin typeface="TimesNewRomanPSMT"/>
              </a:rPr>
              <a:t>Для запоминания результатов счёта использовали зарубки, узелки и т. д. </a:t>
            </a:r>
          </a:p>
          <a:p>
            <a:r>
              <a:rPr lang="ru-RU" sz="2400" dirty="0">
                <a:solidFill>
                  <a:srgbClr val="000000"/>
                </a:solidFill>
                <a:latin typeface="TimesNewRomanPSMT"/>
              </a:rPr>
              <a:t>С изобретением письменности стали использовать буквы или особые значки для сокращённого изображения больших чисел.</a:t>
            </a:r>
            <a:r>
              <a:rPr lang="ru-RU" sz="2400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369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9177" y="604563"/>
            <a:ext cx="8264434" cy="3572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4130" indent="450215" algn="just">
              <a:lnSpc>
                <a:spcPct val="150000"/>
              </a:lnSpc>
              <a:spcBef>
                <a:spcPts val="1055"/>
              </a:spcBef>
              <a:spcAft>
                <a:spcPts val="0"/>
              </a:spcAft>
            </a:pPr>
            <a:r>
              <a:rPr lang="ru-RU" sz="2800" i="1" spc="-5" dirty="0">
                <a:solidFill>
                  <a:srgbClr val="000000"/>
                </a:solidFill>
              </a:rPr>
              <a:t>Мысль выражать все числа знаками</a:t>
            </a:r>
            <a:endParaRPr lang="ru-RU" sz="2800" dirty="0"/>
          </a:p>
          <a:p>
            <a:pPr marR="30480" indent="450215" algn="just">
              <a:lnSpc>
                <a:spcPct val="150000"/>
              </a:lnSpc>
            </a:pPr>
            <a:r>
              <a:rPr lang="ru-RU" sz="2800" i="1" spc="-10" dirty="0">
                <a:solidFill>
                  <a:srgbClr val="000000"/>
                </a:solidFill>
              </a:rPr>
              <a:t>настолько проста, что именно из-за </a:t>
            </a:r>
            <a:endParaRPr lang="ru-RU" sz="2800" dirty="0"/>
          </a:p>
          <a:p>
            <a:pPr marR="30480" indent="450215" algn="just">
              <a:lnSpc>
                <a:spcPct val="150000"/>
              </a:lnSpc>
            </a:pPr>
            <a:r>
              <a:rPr lang="ru-RU" sz="2800" i="1" spc="-10" dirty="0">
                <a:solidFill>
                  <a:srgbClr val="000000"/>
                </a:solidFill>
              </a:rPr>
              <a:t>этой простоты </a:t>
            </a:r>
            <a:r>
              <a:rPr lang="ru-RU" sz="2800" i="1" spc="-15" dirty="0">
                <a:solidFill>
                  <a:srgbClr val="000000"/>
                </a:solidFill>
              </a:rPr>
              <a:t>сложно осознать, </a:t>
            </a:r>
            <a:endParaRPr lang="ru-RU" sz="2800" dirty="0"/>
          </a:p>
          <a:p>
            <a:pPr marR="30480" indent="450215" algn="just">
              <a:lnSpc>
                <a:spcPct val="150000"/>
              </a:lnSpc>
            </a:pPr>
            <a:r>
              <a:rPr lang="ru-RU" sz="2800" i="1" spc="-15" dirty="0">
                <a:solidFill>
                  <a:srgbClr val="000000"/>
                </a:solidFill>
              </a:rPr>
              <a:t>сколь она удивительна.</a:t>
            </a:r>
            <a:endParaRPr lang="ru-RU" sz="2800" dirty="0"/>
          </a:p>
          <a:p>
            <a:pPr marL="3429000" marR="30480" indent="450215" algn="just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</a:rPr>
              <a:t>Пьер Симон Лаплас (1749-1827), </a:t>
            </a:r>
            <a:r>
              <a:rPr lang="ru-RU" i="1" spc="-10" dirty="0">
                <a:solidFill>
                  <a:srgbClr val="000000"/>
                </a:solidFill>
              </a:rPr>
              <a:t>франц. астроном, математик, физик.</a:t>
            </a:r>
            <a:endParaRPr lang="ru-RU" dirty="0"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4" y="3905306"/>
            <a:ext cx="4435112" cy="226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23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D5A8DBA-7210-4CC2-8763-BE7C3D270BEF}"/>
              </a:ext>
            </a:extLst>
          </p:cNvPr>
          <p:cNvSpPr/>
          <p:nvPr/>
        </p:nvSpPr>
        <p:spPr>
          <a:xfrm>
            <a:off x="1112667" y="524146"/>
            <a:ext cx="100376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NewRomanPSMT"/>
              </a:rPr>
              <a:t>Главной областью применения математики была астрономия, точнее</a:t>
            </a:r>
            <a:br>
              <a:rPr lang="ru-RU" dirty="0">
                <a:solidFill>
                  <a:srgbClr val="000000"/>
                </a:solidFill>
                <a:latin typeface="TimesNewRomanPSMT"/>
              </a:rPr>
            </a:br>
            <a:r>
              <a:rPr lang="ru-RU" dirty="0">
                <a:solidFill>
                  <a:srgbClr val="000000"/>
                </a:solidFill>
                <a:latin typeface="TimesNewRomanPSMT"/>
              </a:rPr>
              <a:t>расчеты, связанные с календарем. Календарь использовался для определения</a:t>
            </a:r>
            <a:br>
              <a:rPr lang="ru-RU" dirty="0">
                <a:solidFill>
                  <a:srgbClr val="000000"/>
                </a:solidFill>
                <a:latin typeface="TimesNewRomanPSMT"/>
              </a:rPr>
            </a:br>
            <a:r>
              <a:rPr lang="ru-RU" dirty="0">
                <a:solidFill>
                  <a:srgbClr val="000000"/>
                </a:solidFill>
                <a:latin typeface="TimesNewRomanPSMT"/>
              </a:rPr>
              <a:t>дат религиозных праздников и предсказания ежегодных разливов Нила. </a:t>
            </a:r>
          </a:p>
          <a:p>
            <a:r>
              <a:rPr lang="ru-RU" dirty="0">
                <a:solidFill>
                  <a:srgbClr val="000000"/>
                </a:solidFill>
                <a:latin typeface="TimesNewRomanPSMT"/>
              </a:rPr>
              <a:t>Уровень развития астрономии в Древнем Египте намного уступал уровню ее</a:t>
            </a:r>
            <a:br>
              <a:rPr lang="ru-RU" dirty="0">
                <a:solidFill>
                  <a:srgbClr val="000000"/>
                </a:solidFill>
                <a:latin typeface="TimesNewRomanPSMT"/>
              </a:rPr>
            </a:br>
            <a:r>
              <a:rPr lang="ru-RU" dirty="0">
                <a:solidFill>
                  <a:srgbClr val="000000"/>
                </a:solidFill>
                <a:latin typeface="TimesNewRomanPSMT"/>
              </a:rPr>
              <a:t>развития в Вавилоне.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B818CA-D411-483C-A369-47FD854DC3F1}"/>
              </a:ext>
            </a:extLst>
          </p:cNvPr>
          <p:cNvSpPr/>
          <p:nvPr/>
        </p:nvSpPr>
        <p:spPr>
          <a:xfrm>
            <a:off x="1112667" y="2055959"/>
            <a:ext cx="1095208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NewRomanPSMT"/>
              </a:rPr>
              <a:t>Древнеегипетская письменность основывалась на иероглифах. Египтяне пользовались</a:t>
            </a:r>
            <a:br>
              <a:rPr lang="ru-RU" dirty="0">
                <a:solidFill>
                  <a:srgbClr val="000000"/>
                </a:solidFill>
                <a:latin typeface="TimesNewRomanPSMT"/>
              </a:rPr>
            </a:br>
            <a:r>
              <a:rPr lang="ru-RU" i="1" dirty="0">
                <a:solidFill>
                  <a:srgbClr val="000000"/>
                </a:solidFill>
                <a:latin typeface="TimesNewRomanPSMT"/>
              </a:rPr>
              <a:t>непозиционной десятичной системой</a:t>
            </a:r>
            <a:r>
              <a:rPr lang="ru-RU" dirty="0">
                <a:solidFill>
                  <a:srgbClr val="000000"/>
                </a:solidFill>
                <a:latin typeface="TimesNewRomanPSMT"/>
              </a:rPr>
              <a:t>, в которой числа от 1 до 9 обозначались</a:t>
            </a:r>
            <a:br>
              <a:rPr lang="ru-RU" dirty="0">
                <a:solidFill>
                  <a:srgbClr val="000000"/>
                </a:solidFill>
                <a:latin typeface="TimesNewRomanPSMT"/>
              </a:rPr>
            </a:br>
            <a:r>
              <a:rPr lang="ru-RU" dirty="0">
                <a:solidFill>
                  <a:srgbClr val="000000"/>
                </a:solidFill>
                <a:latin typeface="TimesNewRomanPSMT"/>
              </a:rPr>
              <a:t>соответствующим числом вертикальных черточек, а для последовательных</a:t>
            </a:r>
            <a:br>
              <a:rPr lang="ru-RU" dirty="0">
                <a:solidFill>
                  <a:srgbClr val="000000"/>
                </a:solidFill>
                <a:latin typeface="TimesNewRomanPSMT"/>
              </a:rPr>
            </a:br>
            <a:r>
              <a:rPr lang="ru-RU" dirty="0">
                <a:solidFill>
                  <a:srgbClr val="000000"/>
                </a:solidFill>
                <a:latin typeface="TimesNewRomanPSMT"/>
              </a:rPr>
              <a:t>степеней числа 10 вводились индивидуальные символы. Последовательно</a:t>
            </a:r>
            <a:br>
              <a:rPr lang="ru-RU" dirty="0">
                <a:solidFill>
                  <a:srgbClr val="000000"/>
                </a:solidFill>
                <a:latin typeface="TimesNewRomanPSMT"/>
              </a:rPr>
            </a:br>
            <a:r>
              <a:rPr lang="ru-RU" dirty="0">
                <a:solidFill>
                  <a:srgbClr val="000000"/>
                </a:solidFill>
                <a:latin typeface="TimesNewRomanPSMT"/>
              </a:rPr>
              <a:t>комбинируя эти символы, можно было записать любое число. С появлением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NewRomanPSMT"/>
              </a:rPr>
              <a:t/>
            </a:r>
            <a:br>
              <a:rPr lang="ru-RU" sz="16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dirty="0">
                <a:solidFill>
                  <a:srgbClr val="000000"/>
                </a:solidFill>
                <a:latin typeface="TimesNewRomanPSMT"/>
              </a:rPr>
              <a:t>папируса возникло так называемое иератическое письмо-скоропись,</a:t>
            </a:r>
            <a:br>
              <a:rPr lang="ru-RU" dirty="0">
                <a:solidFill>
                  <a:srgbClr val="000000"/>
                </a:solidFill>
                <a:latin typeface="TimesNewRomanPSMT"/>
              </a:rPr>
            </a:br>
            <a:r>
              <a:rPr lang="ru-RU" dirty="0">
                <a:solidFill>
                  <a:srgbClr val="000000"/>
                </a:solidFill>
                <a:latin typeface="TimesNewRomanPSMT"/>
              </a:rPr>
              <a:t>способствовавшее, в свою очередь, появлению новой числовой системы. Для</a:t>
            </a:r>
            <a:br>
              <a:rPr lang="ru-RU" dirty="0">
                <a:solidFill>
                  <a:srgbClr val="000000"/>
                </a:solidFill>
                <a:latin typeface="TimesNewRomanPSMT"/>
              </a:rPr>
            </a:br>
            <a:r>
              <a:rPr lang="ru-RU" dirty="0">
                <a:solidFill>
                  <a:srgbClr val="000000"/>
                </a:solidFill>
                <a:latin typeface="TimesNewRomanPSMT"/>
              </a:rPr>
              <a:t>каждого из чисел от 1 до 9 и для каждого из первых девяти кратных чисел 10,</a:t>
            </a:r>
            <a:br>
              <a:rPr lang="ru-RU" dirty="0">
                <a:solidFill>
                  <a:srgbClr val="000000"/>
                </a:solidFill>
                <a:latin typeface="TimesNewRomanPSMT"/>
              </a:rPr>
            </a:br>
            <a:r>
              <a:rPr lang="ru-RU" dirty="0">
                <a:solidFill>
                  <a:srgbClr val="000000"/>
                </a:solidFill>
                <a:latin typeface="TimesNewRomanPSMT"/>
              </a:rPr>
              <a:t>100 и т.д. использовался специальный опознавательный символ. Дроби</a:t>
            </a:r>
            <a:br>
              <a:rPr lang="ru-RU" dirty="0">
                <a:solidFill>
                  <a:srgbClr val="000000"/>
                </a:solidFill>
                <a:latin typeface="TimesNewRomanPSMT"/>
              </a:rPr>
            </a:br>
            <a:r>
              <a:rPr lang="ru-RU" dirty="0">
                <a:solidFill>
                  <a:srgbClr val="000000"/>
                </a:solidFill>
                <a:latin typeface="TimesNewRomanPSMT"/>
              </a:rPr>
              <a:t>записывались в виде суммы дробей с числителем, равным единице. С такими</a:t>
            </a:r>
            <a:br>
              <a:rPr lang="ru-RU" dirty="0">
                <a:solidFill>
                  <a:srgbClr val="000000"/>
                </a:solidFill>
                <a:latin typeface="TimesNewRomanPSMT"/>
              </a:rPr>
            </a:br>
            <a:r>
              <a:rPr lang="ru-RU" dirty="0">
                <a:solidFill>
                  <a:srgbClr val="000000"/>
                </a:solidFill>
                <a:latin typeface="TimesNewRomanPSMT"/>
              </a:rPr>
              <a:t>дробями египтяне производили все четыре арифметические операции, но</a:t>
            </a:r>
            <a:br>
              <a:rPr lang="ru-RU" dirty="0">
                <a:solidFill>
                  <a:srgbClr val="000000"/>
                </a:solidFill>
                <a:latin typeface="TimesNewRomanPSMT"/>
              </a:rPr>
            </a:br>
            <a:r>
              <a:rPr lang="ru-RU" dirty="0">
                <a:solidFill>
                  <a:srgbClr val="000000"/>
                </a:solidFill>
                <a:latin typeface="TimesNewRomanPSMT"/>
              </a:rPr>
              <a:t>процедура таких вычислений оставалась очень громоздкой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AFDD21-340A-4A62-A622-99924B85E6E0}"/>
              </a:ext>
            </a:extLst>
          </p:cNvPr>
          <p:cNvSpPr/>
          <p:nvPr/>
        </p:nvSpPr>
        <p:spPr>
          <a:xfrm>
            <a:off x="668783" y="5526765"/>
            <a:ext cx="109520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C00000"/>
                </a:solidFill>
                <a:latin typeface="TimesNewRomanPSMT"/>
              </a:rPr>
              <a:t>Система счисления </a:t>
            </a:r>
            <a:r>
              <a:rPr lang="ru-RU" sz="2800" i="1" dirty="0" smtClean="0">
                <a:solidFill>
                  <a:srgbClr val="C00000"/>
                </a:solidFill>
                <a:latin typeface="TimesNewRomanPSMT"/>
              </a:rPr>
              <a:t>Древнего Египта уступала </a:t>
            </a:r>
            <a:r>
              <a:rPr lang="ru-RU" sz="2800" i="1" dirty="0">
                <a:solidFill>
                  <a:srgbClr val="C00000"/>
                </a:solidFill>
                <a:latin typeface="TimesNewRomanPSMT"/>
              </a:rPr>
              <a:t>вавилонской. </a:t>
            </a:r>
            <a:endParaRPr lang="ru-RU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1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405501-6470-4656-BD4B-7CCFC60EDDAC}"/>
              </a:ext>
            </a:extLst>
          </p:cNvPr>
          <p:cNvSpPr/>
          <p:nvPr/>
        </p:nvSpPr>
        <p:spPr>
          <a:xfrm>
            <a:off x="680832" y="1074071"/>
            <a:ext cx="1041054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NewRomanPSMT"/>
              </a:rPr>
              <a:t>Греческая система счисления была основана на использовании букв</a:t>
            </a:r>
            <a:br>
              <a:rPr lang="ru-RU" dirty="0">
                <a:solidFill>
                  <a:srgbClr val="000000"/>
                </a:solidFill>
                <a:latin typeface="TimesNewRomanPSMT"/>
              </a:rPr>
            </a:br>
            <a:r>
              <a:rPr lang="ru-RU" dirty="0">
                <a:solidFill>
                  <a:srgbClr val="000000"/>
                </a:solidFill>
                <a:latin typeface="TimesNewRomanPSMT"/>
              </a:rPr>
              <a:t>алфавита. Аттическая система, бывшая в ходу с 6–3 вв. до н.э., использовала</a:t>
            </a:r>
            <a:br>
              <a:rPr lang="ru-RU" dirty="0">
                <a:solidFill>
                  <a:srgbClr val="000000"/>
                </a:solidFill>
                <a:latin typeface="TimesNewRomanPSMT"/>
              </a:rPr>
            </a:br>
            <a:r>
              <a:rPr lang="ru-RU" dirty="0">
                <a:solidFill>
                  <a:srgbClr val="000000"/>
                </a:solidFill>
                <a:latin typeface="TimesNewRomanPSMT"/>
              </a:rPr>
              <a:t>для обозначения единицы вертикальную черту, а для обозначения чисел 5, 10,</a:t>
            </a:r>
            <a:r>
              <a:rPr lang="ru-RU" sz="1600" b="0" i="0" dirty="0">
                <a:solidFill>
                  <a:srgbClr val="000000"/>
                </a:solidFill>
                <a:effectLst/>
                <a:latin typeface="TimesNewRomanPSMT"/>
              </a:rPr>
              <a:t/>
            </a:r>
            <a:br>
              <a:rPr lang="ru-RU" sz="1600" b="0" i="0" dirty="0">
                <a:solidFill>
                  <a:srgbClr val="000000"/>
                </a:solidFill>
                <a:effectLst/>
                <a:latin typeface="TimesNewRomanPSMT"/>
              </a:rPr>
            </a:br>
            <a:r>
              <a:rPr lang="ru-RU" dirty="0">
                <a:solidFill>
                  <a:srgbClr val="000000"/>
                </a:solidFill>
                <a:latin typeface="TimesNewRomanPSMT"/>
              </a:rPr>
              <a:t>100, 1000 и 10 000 начальные буквы их греческих названий. В более поздней</a:t>
            </a:r>
            <a:br>
              <a:rPr lang="ru-RU" dirty="0">
                <a:solidFill>
                  <a:srgbClr val="000000"/>
                </a:solidFill>
                <a:latin typeface="TimesNewRomanPSMT"/>
              </a:rPr>
            </a:br>
            <a:r>
              <a:rPr lang="ru-RU" dirty="0">
                <a:solidFill>
                  <a:srgbClr val="000000"/>
                </a:solidFill>
                <a:latin typeface="TimesNewRomanPSMT"/>
              </a:rPr>
              <a:t>ионической системе счисления для обозначения чисел использовались 24</a:t>
            </a:r>
            <a:br>
              <a:rPr lang="ru-RU" dirty="0">
                <a:solidFill>
                  <a:srgbClr val="000000"/>
                </a:solidFill>
                <a:latin typeface="TimesNewRomanPSMT"/>
              </a:rPr>
            </a:br>
            <a:r>
              <a:rPr lang="ru-RU" dirty="0">
                <a:solidFill>
                  <a:srgbClr val="000000"/>
                </a:solidFill>
                <a:latin typeface="TimesNewRomanPSMT"/>
              </a:rPr>
              <a:t>буквы греческого алфавита и три архаические буквы. Кратные 1000 до 9000</a:t>
            </a:r>
            <a:br>
              <a:rPr lang="ru-RU" dirty="0">
                <a:solidFill>
                  <a:srgbClr val="000000"/>
                </a:solidFill>
                <a:latin typeface="TimesNewRomanPSMT"/>
              </a:rPr>
            </a:br>
            <a:r>
              <a:rPr lang="ru-RU" dirty="0">
                <a:solidFill>
                  <a:srgbClr val="000000"/>
                </a:solidFill>
                <a:latin typeface="TimesNewRomanPSMT"/>
              </a:rPr>
              <a:t>обозначались так же, как первые девять целых чисел от 1 до 9, но перед каждой</a:t>
            </a:r>
            <a:br>
              <a:rPr lang="ru-RU" dirty="0">
                <a:solidFill>
                  <a:srgbClr val="000000"/>
                </a:solidFill>
                <a:latin typeface="TimesNewRomanPSMT"/>
              </a:rPr>
            </a:br>
            <a:r>
              <a:rPr lang="ru-RU" dirty="0">
                <a:solidFill>
                  <a:srgbClr val="000000"/>
                </a:solidFill>
                <a:latin typeface="TimesNewRomanPSMT"/>
              </a:rPr>
              <a:t>буквой ставилась вертикальная черта. Десятки тысяч обозначались буквой М</a:t>
            </a:r>
            <a:br>
              <a:rPr lang="ru-RU" dirty="0">
                <a:solidFill>
                  <a:srgbClr val="000000"/>
                </a:solidFill>
                <a:latin typeface="TimesNewRomanPSMT"/>
              </a:rPr>
            </a:br>
            <a:r>
              <a:rPr lang="ru-RU" dirty="0">
                <a:solidFill>
                  <a:srgbClr val="000000"/>
                </a:solidFill>
                <a:latin typeface="TimesNewRomanPSMT"/>
              </a:rPr>
              <a:t>(от греческого </a:t>
            </a:r>
            <a:r>
              <a:rPr lang="ru-RU" i="1" dirty="0" err="1">
                <a:solidFill>
                  <a:srgbClr val="000000"/>
                </a:solidFill>
                <a:latin typeface="TimesNewRomanPS-ItalicMT"/>
              </a:rPr>
              <a:t>мириои</a:t>
            </a:r>
            <a:r>
              <a:rPr lang="ru-RU" i="1" dirty="0">
                <a:solidFill>
                  <a:srgbClr val="000000"/>
                </a:solidFill>
                <a:latin typeface="TimesNewRomanPS-ItalicMT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NewRomanPSMT"/>
              </a:rPr>
              <a:t>– 10 000), после которой ставилось то число, на которое</a:t>
            </a:r>
            <a:br>
              <a:rPr lang="ru-RU" dirty="0">
                <a:solidFill>
                  <a:srgbClr val="000000"/>
                </a:solidFill>
                <a:latin typeface="TimesNewRomanPSMT"/>
              </a:rPr>
            </a:br>
            <a:r>
              <a:rPr lang="ru-RU" dirty="0">
                <a:solidFill>
                  <a:srgbClr val="000000"/>
                </a:solidFill>
                <a:latin typeface="TimesNewRomanPSMT"/>
              </a:rPr>
              <a:t>нужно было умножить десять тысяч.</a:t>
            </a:r>
            <a:br>
              <a:rPr lang="ru-RU" dirty="0">
                <a:solidFill>
                  <a:srgbClr val="000000"/>
                </a:solidFill>
                <a:latin typeface="TimesNewRomanPSMT"/>
              </a:rPr>
            </a:br>
            <a:r>
              <a:rPr lang="ru-RU" dirty="0">
                <a:solidFill>
                  <a:srgbClr val="000000"/>
                </a:solidFill>
                <a:latin typeface="TimesNewRomanPSMT"/>
              </a:rPr>
              <a:t>В 3-м веке до нашей эры в Греции появилась числовая система, где</a:t>
            </a:r>
            <a:br>
              <a:rPr lang="ru-RU" dirty="0">
                <a:solidFill>
                  <a:srgbClr val="000000"/>
                </a:solidFill>
                <a:latin typeface="TimesNewRomanPSMT"/>
              </a:rPr>
            </a:br>
            <a:r>
              <a:rPr lang="ru-RU" dirty="0">
                <a:solidFill>
                  <a:srgbClr val="000000"/>
                </a:solidFill>
                <a:latin typeface="TimesNewRomanPSMT"/>
              </a:rPr>
              <a:t>каждой цифре соответствовал свой знак алфавита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>
                <a:solidFill>
                  <a:srgbClr val="000000"/>
                </a:solidFill>
                <a:latin typeface="TimesNewRomanPSMT"/>
              </a:rPr>
              <a:t>Начиная с 6-го века греки начали использовать в качестве цифр первые</a:t>
            </a:r>
            <a:br>
              <a:rPr lang="ru-RU" dirty="0">
                <a:solidFill>
                  <a:srgbClr val="000000"/>
                </a:solidFill>
                <a:latin typeface="TimesNewRomanPSMT"/>
              </a:rPr>
            </a:br>
            <a:r>
              <a:rPr lang="ru-RU" dirty="0">
                <a:solidFill>
                  <a:srgbClr val="000000"/>
                </a:solidFill>
                <a:latin typeface="TimesNewRomanPSMT"/>
              </a:rPr>
              <a:t>десять знаков алфавита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D5D7F62-4D72-4153-8C73-F46DDC44DD67}"/>
              </a:ext>
            </a:extLst>
          </p:cNvPr>
          <p:cNvSpPr/>
          <p:nvPr/>
        </p:nvSpPr>
        <p:spPr>
          <a:xfrm>
            <a:off x="826551" y="4252688"/>
            <a:ext cx="9256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69402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</TotalTime>
  <Words>138</Words>
  <Application>Microsoft Office PowerPoint</Application>
  <PresentationFormat>Широкоэкранный</PresentationFormat>
  <Paragraphs>20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Garamond</vt:lpstr>
      <vt:lpstr>TimesNewRomanPS-ItalicMT</vt:lpstr>
      <vt:lpstr>TimesNewRomanPSMT</vt:lpstr>
      <vt:lpstr>Натуральные материалы</vt:lpstr>
      <vt:lpstr>История цифр и чисел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Hope</dc:creator>
  <cp:lastModifiedBy>Булгакова Надежда Алексеевна</cp:lastModifiedBy>
  <cp:revision>5</cp:revision>
  <dcterms:created xsi:type="dcterms:W3CDTF">2018-09-30T14:06:13Z</dcterms:created>
  <dcterms:modified xsi:type="dcterms:W3CDTF">2018-10-01T05:21:41Z</dcterms:modified>
</cp:coreProperties>
</file>