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0756-8D07-4742-A4CF-87445E3C5CFE}" type="slidenum">
              <a:rPr lang="ru-RU" smtClean="0"/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21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99A6F72A-C29C-4F1B-B9C2-08C794A0D4AE}" type="datetimeFigureOut">
              <a:rPr lang="ru-RU" smtClean="0"/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97C80756-8D07-4742-A4CF-87445E3C5CFE}" type="slidenum">
              <a:rPr lang="ru-RU" smtClean="0"/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210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490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 panose="020B0604030504040204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095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990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575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http://im6-tub.yandex.net/i?id=183701443-06" TargetMode="External"/><Relationship Id="rId7" Type="http://schemas.openxmlformats.org/officeDocument/2006/relationships/image" Target="../media/image5.jpeg"/><Relationship Id="rId6" Type="http://schemas.openxmlformats.org/officeDocument/2006/relationships/image" Target="http://im2-tub.yandex.net/i?id=54640513-05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ed=1&amp;rpt=simage&amp;text=%D0%BF%D0%B5%D1%80%D0%B2%D0%BE%D0%B1%D1%8B%D1%82%D0%BD%D1%8B%D0%B5%20%D0%BB%D1%8E%D0%B4%D0%B8&amp;img_url=content.foto.mail.ru/mail/atma-nivedana/_blogs/i-12656.jpg&amp;spsite=fake-031-4787817.ru&amp;p=24" TargetMode="External"/><Relationship Id="rId3" Type="http://schemas.openxmlformats.org/officeDocument/2006/relationships/image" Target="http://im3-tub.yandex.net/i?id=78633458-13" TargetMode="External"/><Relationship Id="rId2" Type="http://schemas.openxmlformats.org/officeDocument/2006/relationships/image" Target="../media/image3.jpeg"/><Relationship Id="rId1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http://im5-tub.yandex.net/i?id=140012588-05" TargetMode="External"/><Relationship Id="rId7" Type="http://schemas.openxmlformats.org/officeDocument/2006/relationships/image" Target="../media/image8.jpeg"/><Relationship Id="rId6" Type="http://schemas.openxmlformats.org/officeDocument/2006/relationships/image" Target="http://im0-tub.yandex.net/i?id=83244170-11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ed=1&amp;rpt=simage&amp;text=%D0%BF%D0%B5%D1%80%D0%B2%D0%BE%D0%B1%D1%8B%D1%82%D0%BD%D1%8B%D0%B5%20%D0%BB%D1%8E%D0%B4%D0%B8&amp;img_url=ogon-yavlenie.narod.ru/abor2.jpg&amp;spsite=fake-049-10620318.ru&amp;p=37" TargetMode="External"/><Relationship Id="rId3" Type="http://schemas.openxmlformats.org/officeDocument/2006/relationships/image" Target="http://im4-tub.yandex.net/i?id=84080770-08" TargetMode="External"/><Relationship Id="rId2" Type="http://schemas.openxmlformats.org/officeDocument/2006/relationships/image" Target="../media/image6.jpeg"/><Relationship Id="rId1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GIF"/><Relationship Id="rId1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http://festival.1september.ru/articles/573140/img4.jpg" TargetMode="External"/><Relationship Id="rId4" Type="http://schemas.openxmlformats.org/officeDocument/2006/relationships/image" Target="../media/image11.jpeg"/><Relationship Id="rId3" Type="http://schemas.openxmlformats.org/officeDocument/2006/relationships/image" Target="http://festival.1september.ru/articles/573140/img3.jpg" TargetMode="External"/><Relationship Id="rId2" Type="http://schemas.openxmlformats.org/officeDocument/2006/relationships/image" Target="../media/image10.jpeg"/><Relationship Id="rId1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http://festival.1september.ru/articles/573140/img7.jpg" TargetMode="External"/><Relationship Id="rId6" Type="http://schemas.openxmlformats.org/officeDocument/2006/relationships/image" Target="../media/image14.jpeg"/><Relationship Id="rId5" Type="http://schemas.openxmlformats.org/officeDocument/2006/relationships/image" Target="http://festival.1september.ru/articles/573140/img6.jpg" TargetMode="External"/><Relationship Id="rId4" Type="http://schemas.openxmlformats.org/officeDocument/2006/relationships/image" Target="../media/image13.jpeg"/><Relationship Id="rId3" Type="http://schemas.openxmlformats.org/officeDocument/2006/relationships/image" Target="http://festival.1september.ru/articles/573140/img5.jpg" TargetMode="External"/><Relationship Id="rId2" Type="http://schemas.openxmlformats.org/officeDocument/2006/relationships/image" Target="../media/image12.jpeg"/><Relationship Id="rId1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http://festival.1september.ru/articles/573140/img9.jpg" TargetMode="External"/><Relationship Id="rId4" Type="http://schemas.openxmlformats.org/officeDocument/2006/relationships/image" Target="../media/image16.jpeg"/><Relationship Id="rId3" Type="http://schemas.openxmlformats.org/officeDocument/2006/relationships/image" Target="http://festival.1september.ru/articles/573140/img8.jpg" TargetMode="External"/><Relationship Id="rId2" Type="http://schemas.openxmlformats.org/officeDocument/2006/relationships/image" Target="../media/image15.jpeg"/><Relationship Id="rId1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38727"/>
            <a:ext cx="7406640" cy="3972922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  <a:latin typeface="Monotype Corsiva" pitchFamily="66" charset="0"/>
              </a:rPr>
              <a:t>Как   люди  научились считать</a:t>
            </a:r>
            <a:endParaRPr lang="ru-RU" sz="80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921599"/>
            <a:ext cx="4032448" cy="813266"/>
          </a:xfrm>
        </p:spPr>
        <p:txBody>
          <a:bodyPr>
            <a:normAutofit/>
          </a:bodyPr>
          <a:lstStyle/>
          <a:p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823694" y="2693929"/>
            <a:ext cx="4201877" cy="438734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843808" y="0"/>
            <a:ext cx="4723277" cy="506506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-839918" y="2725562"/>
            <a:ext cx="4192854" cy="506506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27784" y="5948081"/>
            <a:ext cx="4723277" cy="506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Математика каменного века</a:t>
            </a:r>
            <a:endParaRPr lang="ru-RU" sz="3600" dirty="0"/>
          </a:p>
        </p:txBody>
      </p:sp>
      <p:pic>
        <p:nvPicPr>
          <p:cNvPr id="4" name="Picture 9" descr="j0158007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0"/>
            <a:ext cx="5018485" cy="53816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91680" y="1412776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Первобытные люди не знали ни скотоводства, ни земледелия. Они охотились на диких зверей, ловили рыбу, собирали ягоды, грибы и орехи, выкапывали из земли съедобные корни. </a:t>
            </a:r>
            <a:endParaRPr lang="ru-RU" dirty="0"/>
          </a:p>
          <a:p>
            <a:r>
              <a:rPr lang="ru-RU" dirty="0"/>
              <a:t>Когда такой способ добычи стал трудным, люди стали возделывать землю и приручать некоторых животных. Чтобы с успехом заниматься сельским хозяйством, понадобились математические знания. Без подсчета дней трудно было определять, когда надо засевать поля, когда начинать полив, когда ждать потомства от животных. Надо было знать, сколько овец в стаде, сколько мешков зерна положено в амбары.</a:t>
            </a:r>
            <a:endParaRPr lang="ru-RU" dirty="0"/>
          </a:p>
        </p:txBody>
      </p:sp>
      <p:pic>
        <p:nvPicPr>
          <p:cNvPr id="1026" name="Picture 2" descr="http://im3-tub.yandex.net/i?id=78633458-13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876256" y="1340768"/>
            <a:ext cx="13716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http://im2-tub.yandex.net/i?id=54640513-05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7020272" y="2924944"/>
            <a:ext cx="1012825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im6-tub.yandex.net/i?id=183701443-06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7164288" y="4869160"/>
            <a:ext cx="10509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Математика каменного века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988840"/>
            <a:ext cx="4576552" cy="34933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 И вот более 8 тысяч лет тому назад древние пастухи стали делать из глины кружки – по одному на каждую овцу. Чтобы узнать, не пропала ли за день хоть одна овца, пастух откладывал в сторону по кружку каждый раз, когда очередное животное заходило в загон. И только убедившись, что овец вернулось столько же, сколько кружков он спокойно шел спать. Но в его стаде были не только овцы. Поэтому пришлось из глины делать еще и другие фигурки. А земледельцы для подсчета собранного урожая использовали свои фигурки.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10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116632"/>
            <a:ext cx="5018485" cy="538163"/>
          </a:xfrm>
          <a:prstGeom prst="rect">
            <a:avLst/>
          </a:prstGeom>
          <a:noFill/>
        </p:spPr>
      </p:pic>
      <p:pic>
        <p:nvPicPr>
          <p:cNvPr id="2050" name="Picture 2" descr="http://im4-tub.yandex.net/i?id=84080770-08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660232" y="5157192"/>
            <a:ext cx="14192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ttp://im0-tub.yandex.net/i?id=83244170-11">
            <a:hlinkClick r:id="rId4"/>
          </p:cNvPr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6660232" y="1484784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im5-tub.yandex.net/i?id=140012588-05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6660232" y="3284984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315" y="125730"/>
            <a:ext cx="789178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Числа начинают получать имена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484784"/>
            <a:ext cx="4216512" cy="42134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Перекладывать каждый раз глиняные фигурки было утомительно. Поэтому люди стали придумывать числам названия. Сначала получили названия только числа 1 и 2. а все, что шло после двух, называли «много». А когда придумали название для числа три, то его стали применять вместо слова «много». В некоторых сказках, поговорках, пословицах число три обозначает много. Русская пословица говорит: «Обещанного три года ждут», а в сказках героев отправляют «за тридевять земель, в тридесятое царство», они сражаются с трехглавым змеем.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0"/>
            <a:ext cx="5018485" cy="538163"/>
          </a:xfrm>
          <a:prstGeom prst="rect">
            <a:avLst/>
          </a:prstGeom>
          <a:noFill/>
        </p:spPr>
      </p:pic>
      <p:pic>
        <p:nvPicPr>
          <p:cNvPr id="3074" name="Picture 2" descr="AG0016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609130">
            <a:off x="5712980" y="2706520"/>
            <a:ext cx="3519748" cy="183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Живая счетная машина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Чем больше зерна собирали люди со своих полей, чем многочисленнее становились их стада, тем большие числа становились им нужны. Тогда старые методы счета вытеснил новый – счет по пальцам. Пальцы оказались прекрасной вычислительной машиной. Так, например, желая обменять, сделанное им копье с каменным наконечником на пять шкурок для одежды, человек клал на землю свою руку и показывал, что против каждого пальца его руки нужно положить шкурку. Одна пятерня означала 5, две – 10. Когда рук не хватало, в ход шли и ноги. Две руки и одна нога – 15, две руки и две ноги – 20.</a:t>
            </a:r>
            <a:endParaRPr lang="ru-RU" dirty="0" smtClean="0"/>
          </a:p>
          <a:p>
            <a:r>
              <a:rPr lang="ru-RU" dirty="0" smtClean="0"/>
              <a:t>Так люди начинали учиться считать, пользуясь тем, что дала им сама природа, – собственной пятерней.</a:t>
            </a:r>
            <a:endParaRPr lang="ru-RU" dirty="0" smtClean="0"/>
          </a:p>
          <a:p>
            <a:r>
              <a:rPr lang="ru-RU" dirty="0" smtClean="0"/>
              <a:t>С того далекого времени, когда знать, что пальцев пять, значило то же, что уметь считать, пошло это выражение: «Знаю, как свои пять пальцев».</a:t>
            </a:r>
            <a:endParaRPr lang="ru-RU" dirty="0" smtClean="0"/>
          </a:p>
          <a:p>
            <a:r>
              <a:rPr lang="ru-RU" dirty="0" smtClean="0"/>
              <a:t>Пальцы были первыми изображениями чисел. Очень сложно было складывать и вычитать. Загибаешь пальцы – складываешь, разгибаешь – вычитаешь.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0"/>
            <a:ext cx="5018485" cy="538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Как люди научились записывать цифры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 развитием скотоводства и земледелия люди все чаще начали сталкиваться с большими числами, запоминать которые стало трудно. Нужно было придумать, как их записать. </a:t>
            </a:r>
            <a:endParaRPr lang="ru-RU" dirty="0" smtClean="0"/>
          </a:p>
          <a:p>
            <a:r>
              <a:rPr lang="ru-RU" dirty="0" smtClean="0"/>
              <a:t>В разных странах и в разные времена это делалось по-разному. Очень разные и порою даже забавные эти “цифры” у разных народов.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0"/>
            <a:ext cx="5018485" cy="538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990" y="274955"/>
            <a:ext cx="9346565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Как люди научились записывать цифры</a:t>
            </a: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6952816" cy="44294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Древнем Египте числа первого десятка записывали соответствующим количеством палочек. Вместо цифры “3” – три палочки. А вот для десятков уже другой знак – вроде подковы.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 древних греков, например, вместо цифр, были буквы. Буквами обозначались цифры и в древних русских книгах: “А” - это один, “Б” - два, “В” – три и т.д.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0"/>
            <a:ext cx="5018485" cy="538163"/>
          </a:xfrm>
          <a:prstGeom prst="rect">
            <a:avLst/>
          </a:prstGeom>
          <a:noFill/>
        </p:spPr>
      </p:pic>
      <p:pic>
        <p:nvPicPr>
          <p:cNvPr id="4098" name="Picture 2" descr="http://festival.1september.ru/articles/573140/img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977291" y="3565019"/>
            <a:ext cx="1773237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http://festival.1september.ru/articles/573140/img4.jpg"/>
          <p:cNvPicPr>
            <a:picLocks noChangeAspect="1" noChangeArrowheads="1"/>
          </p:cNvPicPr>
          <p:nvPr/>
        </p:nvPicPr>
        <p:blipFill>
          <a:blip r:embed="rId4" r:link="rId5" cstate="print"/>
          <a:srcRect l="11923" t="5121"/>
          <a:stretch>
            <a:fillRect/>
          </a:stretch>
        </p:blipFill>
        <p:spPr bwMode="auto">
          <a:xfrm>
            <a:off x="4902691" y="3484503"/>
            <a:ext cx="170552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305" y="231140"/>
            <a:ext cx="807593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Как люди научились записывать цифры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/>
          </a:bodyPr>
          <a:lstStyle/>
          <a:p>
            <a:r>
              <a:rPr lang="ru-RU" sz="2200" dirty="0" smtClean="0"/>
              <a:t>У древних римлян были другие цифры. Мы и сейчас пользуемся иногда римскими цифрами. Их можно увидеть и на циферблате часов, и в книге, где обозначается номер главы. Если внимательно рассмотреть, римские цифры похожи на пальцы. Один – это один палец; два – </a:t>
            </a:r>
            <a:r>
              <a:rPr lang="ru-RU" sz="2200" dirty="0" err="1" smtClean="0"/>
              <a:t>два</a:t>
            </a:r>
            <a:r>
              <a:rPr lang="ru-RU" sz="2200" dirty="0" smtClean="0"/>
              <a:t> пальца; пять – это пятерня с отставленным большим пальцем; шесть – это пятерня да еще один палец.</a:t>
            </a:r>
            <a:endParaRPr lang="ru-RU" sz="2200" dirty="0" smtClean="0"/>
          </a:p>
          <a:p>
            <a:endParaRPr lang="ru-RU" sz="2200" dirty="0" smtClean="0"/>
          </a:p>
          <a:p>
            <a:endParaRPr lang="ru-RU" sz="2200" dirty="0" smtClean="0"/>
          </a:p>
          <a:p>
            <a:r>
              <a:rPr lang="ru-RU" sz="2200" dirty="0" smtClean="0"/>
              <a:t>Так выглядели древние китайские цифры.</a:t>
            </a:r>
            <a:endParaRPr lang="ru-RU" sz="2200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0"/>
            <a:ext cx="5018485" cy="538163"/>
          </a:xfrm>
          <a:prstGeom prst="rect">
            <a:avLst/>
          </a:prstGeom>
          <a:noFill/>
        </p:spPr>
      </p:pic>
      <p:pic>
        <p:nvPicPr>
          <p:cNvPr id="5122" name="Picture 2" descr="http://festival.1september.ru/articles/573140/img5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843808" y="4149080"/>
            <a:ext cx="248523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http://festival.1september.ru/articles/573140/img6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488401" y="4224139"/>
            <a:ext cx="973137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http://festival.1september.ru/articles/573140/img7.jp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182640" y="5838160"/>
            <a:ext cx="33337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940" y="274955"/>
            <a:ext cx="7889875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Как люди научились записывать цифры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4056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Индейцы майя ухитрялись писать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любое число, используя только точку,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линию и кружочек.</a:t>
            </a:r>
            <a:endParaRPr lang="ru-RU" dirty="0" smtClean="0"/>
          </a:p>
          <a:p>
            <a:r>
              <a:rPr lang="ru-RU" dirty="0" smtClean="0"/>
              <a:t> Наши современные цифры пришли к нам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из Индии через арабские страны, поэтому их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называют арабскими. Происхождение каждой из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девяти арабских цифр хорошо видно, если их записать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“угловатой” форме.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От арабов к нам пришло и слово “цифра” от слова “</a:t>
            </a:r>
            <a:r>
              <a:rPr lang="ru-RU" dirty="0" err="1" smtClean="0"/>
              <a:t>сифр</a:t>
            </a:r>
            <a:r>
              <a:rPr lang="ru-RU" dirty="0" smtClean="0"/>
              <a:t>”. Цифрами называют все десять значков для записи чисел, которыми мы пользуемся: 0, 1, 2, 3, 4, 5, …….</a:t>
            </a:r>
            <a:endParaRPr lang="ru-RU" dirty="0" smtClean="0"/>
          </a:p>
          <a:p>
            <a:r>
              <a:rPr lang="ru-RU" dirty="0" smtClean="0"/>
              <a:t>Современное слово “нуль” появилось гораздо позже, чем “цифра”. Оно происходит от латинского слово “</a:t>
            </a:r>
            <a:r>
              <a:rPr lang="ru-RU" dirty="0" err="1" smtClean="0"/>
              <a:t>нулла</a:t>
            </a:r>
            <a:r>
              <a:rPr lang="ru-RU" dirty="0" smtClean="0"/>
              <a:t>” – “никакая”. Изобретение нуля считается одним из важнейших математических открытий. При новом способе записи чисел значение каждой написанной цифры стало прямо зависеть от позиции, места в числе. При помощи десяти цифр можно записать любое, даже самое большое число, и сразу ясно, какая цифра что обозначает.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16200000">
            <a:off x="-972187" y="3284555"/>
            <a:ext cx="4569257" cy="537667"/>
          </a:xfrm>
          <a:prstGeom prst="rect">
            <a:avLst/>
          </a:prstGeom>
          <a:noFill/>
        </p:spPr>
      </p:pic>
      <p:pic>
        <p:nvPicPr>
          <p:cNvPr id="5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71800" y="6319837"/>
            <a:ext cx="5018485" cy="538163"/>
          </a:xfrm>
          <a:prstGeom prst="rect">
            <a:avLst/>
          </a:prstGeom>
          <a:noFill/>
        </p:spPr>
      </p:pic>
      <p:pic>
        <p:nvPicPr>
          <p:cNvPr id="6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rot="5400000">
            <a:off x="6365676" y="3220889"/>
            <a:ext cx="5018485" cy="538163"/>
          </a:xfrm>
          <a:prstGeom prst="rect">
            <a:avLst/>
          </a:prstGeom>
          <a:noFill/>
        </p:spPr>
      </p:pic>
      <p:pic>
        <p:nvPicPr>
          <p:cNvPr id="7" name="Picture 9" descr="j015800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99792" y="0"/>
            <a:ext cx="5018485" cy="538163"/>
          </a:xfrm>
          <a:prstGeom prst="rect">
            <a:avLst/>
          </a:prstGeom>
          <a:noFill/>
        </p:spPr>
      </p:pic>
      <p:pic>
        <p:nvPicPr>
          <p:cNvPr id="6146" name="Picture 2" descr="http://festival.1september.ru/articles/573140/img8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372200" y="1700808"/>
            <a:ext cx="1844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http://festival.1september.ru/articles/573140/img9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555776" y="3573016"/>
            <a:ext cx="3829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4673</Words>
  <Application>WPS Presentation</Application>
  <PresentationFormat>Экран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Wingdings 2</vt:lpstr>
      <vt:lpstr>Verdana</vt:lpstr>
      <vt:lpstr>Monotype Corsiva</vt:lpstr>
      <vt:lpstr>Arial</vt:lpstr>
      <vt:lpstr>Gill Sans MT</vt:lpstr>
      <vt:lpstr>Segoe Print</vt:lpstr>
      <vt:lpstr>Microsoft YaHei</vt:lpstr>
      <vt:lpstr>Wingdings</vt:lpstr>
      <vt:lpstr>Calibri</vt:lpstr>
      <vt:lpstr>Солнцестояние</vt:lpstr>
      <vt:lpstr>Как   люди  научились считать</vt:lpstr>
      <vt:lpstr>Математика каменного века</vt:lpstr>
      <vt:lpstr>Математика каменного века</vt:lpstr>
      <vt:lpstr>Числа начинают получать имена</vt:lpstr>
      <vt:lpstr>Живая счетная машина</vt:lpstr>
      <vt:lpstr>Как люди научились записывать цифры</vt:lpstr>
      <vt:lpstr>Как люди научились записывать цифры</vt:lpstr>
      <vt:lpstr>Как люди научились записывать цифры</vt:lpstr>
      <vt:lpstr>Как люди научились записывать цифры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люди научились считать</dc:title>
  <dc:creator>home</dc:creator>
  <cp:lastModifiedBy>Hope</cp:lastModifiedBy>
  <cp:revision>8</cp:revision>
  <dcterms:created xsi:type="dcterms:W3CDTF">2011-02-26T18:37:00Z</dcterms:created>
  <dcterms:modified xsi:type="dcterms:W3CDTF">2018-09-30T14:52:32Z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1033-10.2.0.5824</vt:lpwstr>
  </property>
</Properties>
</file>